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86" r:id="rId4"/>
    <p:sldId id="272" r:id="rId5"/>
    <p:sldId id="273" r:id="rId6"/>
    <p:sldId id="274" r:id="rId7"/>
    <p:sldId id="278" r:id="rId8"/>
    <p:sldId id="279" r:id="rId9"/>
    <p:sldId id="281" r:id="rId10"/>
    <p:sldId id="277" r:id="rId11"/>
    <p:sldId id="276" r:id="rId12"/>
    <p:sldId id="262" r:id="rId13"/>
    <p:sldId id="263" r:id="rId14"/>
    <p:sldId id="269" r:id="rId15"/>
    <p:sldId id="264" r:id="rId16"/>
    <p:sldId id="283" r:id="rId17"/>
    <p:sldId id="284" r:id="rId18"/>
    <p:sldId id="280" r:id="rId19"/>
    <p:sldId id="265" r:id="rId20"/>
    <p:sldId id="266" r:id="rId21"/>
    <p:sldId id="267" r:id="rId22"/>
    <p:sldId id="270" r:id="rId23"/>
    <p:sldId id="282" r:id="rId24"/>
    <p:sldId id="268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51" autoAdjust="0"/>
  </p:normalViewPr>
  <p:slideViewPr>
    <p:cSldViewPr snapToGrid="0">
      <p:cViewPr varScale="1">
        <p:scale>
          <a:sx n="126" d="100"/>
          <a:sy n="126" d="100"/>
        </p:scale>
        <p:origin x="648" y="79"/>
      </p:cViewPr>
      <p:guideLst/>
    </p:cSldViewPr>
  </p:slideViewPr>
  <p:outlineViewPr>
    <p:cViewPr>
      <p:scale>
        <a:sx n="33" d="100"/>
        <a:sy n="33" d="100"/>
      </p:scale>
      <p:origin x="0" y="-1424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Fräsen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cat>
            <c:strRef>
              <c:f>Tabelle1!$A$2:$A$21</c:f>
              <c:strCache>
                <c:ptCount val="20"/>
                <c:pt idx="0">
                  <c:v>Q1 2021</c:v>
                </c:pt>
                <c:pt idx="1">
                  <c:v>Q2 2021</c:v>
                </c:pt>
                <c:pt idx="2">
                  <c:v>Q3 2021</c:v>
                </c:pt>
                <c:pt idx="3">
                  <c:v>Q4 2021</c:v>
                </c:pt>
                <c:pt idx="4">
                  <c:v>Q1 2022</c:v>
                </c:pt>
                <c:pt idx="5">
                  <c:v>Q2 2022</c:v>
                </c:pt>
                <c:pt idx="6">
                  <c:v>Q3 2022</c:v>
                </c:pt>
                <c:pt idx="7">
                  <c:v>Q4 2022</c:v>
                </c:pt>
                <c:pt idx="8">
                  <c:v>Q1 2023</c:v>
                </c:pt>
                <c:pt idx="9">
                  <c:v>Q2 2023</c:v>
                </c:pt>
                <c:pt idx="10">
                  <c:v>Q3 2023</c:v>
                </c:pt>
                <c:pt idx="11">
                  <c:v>Q4 2023</c:v>
                </c:pt>
                <c:pt idx="12">
                  <c:v>Q1 2024</c:v>
                </c:pt>
                <c:pt idx="13">
                  <c:v>Q2 2024</c:v>
                </c:pt>
                <c:pt idx="14">
                  <c:v>Q3 2024</c:v>
                </c:pt>
                <c:pt idx="15">
                  <c:v>Q4 2024</c:v>
                </c:pt>
                <c:pt idx="16">
                  <c:v>Q1 2025</c:v>
                </c:pt>
                <c:pt idx="17">
                  <c:v>Q2 2025</c:v>
                </c:pt>
                <c:pt idx="18">
                  <c:v>Q3 2025</c:v>
                </c:pt>
                <c:pt idx="19">
                  <c:v>Q4 2025</c:v>
                </c:pt>
              </c:strCache>
            </c:strRef>
          </c:cat>
          <c:val>
            <c:numRef>
              <c:f>Tabelle1!$B$2:$B$21</c:f>
              <c:numCache>
                <c:formatCode>General</c:formatCode>
                <c:ptCount val="20"/>
                <c:pt idx="0">
                  <c:v>360</c:v>
                </c:pt>
                <c:pt idx="1">
                  <c:v>528</c:v>
                </c:pt>
                <c:pt idx="2">
                  <c:v>528</c:v>
                </c:pt>
                <c:pt idx="3">
                  <c:v>696</c:v>
                </c:pt>
                <c:pt idx="4">
                  <c:v>696</c:v>
                </c:pt>
                <c:pt idx="5">
                  <c:v>696</c:v>
                </c:pt>
                <c:pt idx="6">
                  <c:v>696</c:v>
                </c:pt>
                <c:pt idx="7">
                  <c:v>864</c:v>
                </c:pt>
                <c:pt idx="8">
                  <c:v>864</c:v>
                </c:pt>
                <c:pt idx="9">
                  <c:v>864</c:v>
                </c:pt>
                <c:pt idx="10">
                  <c:v>864</c:v>
                </c:pt>
                <c:pt idx="11">
                  <c:v>864</c:v>
                </c:pt>
                <c:pt idx="12">
                  <c:v>864</c:v>
                </c:pt>
                <c:pt idx="13">
                  <c:v>864</c:v>
                </c:pt>
                <c:pt idx="14">
                  <c:v>864</c:v>
                </c:pt>
                <c:pt idx="15">
                  <c:v>864</c:v>
                </c:pt>
                <c:pt idx="16">
                  <c:v>1032</c:v>
                </c:pt>
                <c:pt idx="17">
                  <c:v>1032</c:v>
                </c:pt>
                <c:pt idx="18">
                  <c:v>1032</c:v>
                </c:pt>
                <c:pt idx="19">
                  <c:v>1032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D1-4D3A-84AA-A35E0E3BA2E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Drehen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cat>
            <c:strRef>
              <c:f>Tabelle1!$A$2:$A$21</c:f>
              <c:strCache>
                <c:ptCount val="20"/>
                <c:pt idx="0">
                  <c:v>Q1 2021</c:v>
                </c:pt>
                <c:pt idx="1">
                  <c:v>Q2 2021</c:v>
                </c:pt>
                <c:pt idx="2">
                  <c:v>Q3 2021</c:v>
                </c:pt>
                <c:pt idx="3">
                  <c:v>Q4 2021</c:v>
                </c:pt>
                <c:pt idx="4">
                  <c:v>Q1 2022</c:v>
                </c:pt>
                <c:pt idx="5">
                  <c:v>Q2 2022</c:v>
                </c:pt>
                <c:pt idx="6">
                  <c:v>Q3 2022</c:v>
                </c:pt>
                <c:pt idx="7">
                  <c:v>Q4 2022</c:v>
                </c:pt>
                <c:pt idx="8">
                  <c:v>Q1 2023</c:v>
                </c:pt>
                <c:pt idx="9">
                  <c:v>Q2 2023</c:v>
                </c:pt>
                <c:pt idx="10">
                  <c:v>Q3 2023</c:v>
                </c:pt>
                <c:pt idx="11">
                  <c:v>Q4 2023</c:v>
                </c:pt>
                <c:pt idx="12">
                  <c:v>Q1 2024</c:v>
                </c:pt>
                <c:pt idx="13">
                  <c:v>Q2 2024</c:v>
                </c:pt>
                <c:pt idx="14">
                  <c:v>Q3 2024</c:v>
                </c:pt>
                <c:pt idx="15">
                  <c:v>Q4 2024</c:v>
                </c:pt>
                <c:pt idx="16">
                  <c:v>Q1 2025</c:v>
                </c:pt>
                <c:pt idx="17">
                  <c:v>Q2 2025</c:v>
                </c:pt>
                <c:pt idx="18">
                  <c:v>Q3 2025</c:v>
                </c:pt>
                <c:pt idx="19">
                  <c:v>Q4 2025</c:v>
                </c:pt>
              </c:strCache>
            </c:strRef>
          </c:cat>
          <c:val>
            <c:numRef>
              <c:f>Tabelle1!$C$2:$C$21</c:f>
              <c:numCache>
                <c:formatCode>General</c:formatCode>
                <c:ptCount val="20"/>
                <c:pt idx="0">
                  <c:v>240</c:v>
                </c:pt>
                <c:pt idx="1">
                  <c:v>408</c:v>
                </c:pt>
                <c:pt idx="2">
                  <c:v>408</c:v>
                </c:pt>
                <c:pt idx="3">
                  <c:v>408</c:v>
                </c:pt>
                <c:pt idx="4">
                  <c:v>408</c:v>
                </c:pt>
                <c:pt idx="5">
                  <c:v>408</c:v>
                </c:pt>
                <c:pt idx="6">
                  <c:v>408</c:v>
                </c:pt>
                <c:pt idx="7">
                  <c:v>408</c:v>
                </c:pt>
                <c:pt idx="8">
                  <c:v>408</c:v>
                </c:pt>
                <c:pt idx="9">
                  <c:v>408</c:v>
                </c:pt>
                <c:pt idx="10">
                  <c:v>408</c:v>
                </c:pt>
                <c:pt idx="11">
                  <c:v>576</c:v>
                </c:pt>
                <c:pt idx="12">
                  <c:v>576</c:v>
                </c:pt>
                <c:pt idx="13">
                  <c:v>576</c:v>
                </c:pt>
                <c:pt idx="14">
                  <c:v>576</c:v>
                </c:pt>
                <c:pt idx="15">
                  <c:v>576</c:v>
                </c:pt>
                <c:pt idx="16">
                  <c:v>576</c:v>
                </c:pt>
                <c:pt idx="17">
                  <c:v>744</c:v>
                </c:pt>
                <c:pt idx="18">
                  <c:v>744</c:v>
                </c:pt>
                <c:pt idx="19">
                  <c:v>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D1-4D3A-84AA-A35E0E3BA2E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Schleifen</c:v>
                </c:pt>
              </c:strCache>
            </c:strRef>
          </c:tx>
          <c:spPr>
            <a:solidFill>
              <a:schemeClr val="bg2">
                <a:lumMod val="10000"/>
              </a:schemeClr>
            </a:solidFill>
            <a:ln w="25400">
              <a:noFill/>
            </a:ln>
            <a:effectLst/>
            <a:sp3d/>
          </c:spPr>
          <c:cat>
            <c:strRef>
              <c:f>Tabelle1!$A$2:$A$21</c:f>
              <c:strCache>
                <c:ptCount val="20"/>
                <c:pt idx="0">
                  <c:v>Q1 2021</c:v>
                </c:pt>
                <c:pt idx="1">
                  <c:v>Q2 2021</c:v>
                </c:pt>
                <c:pt idx="2">
                  <c:v>Q3 2021</c:v>
                </c:pt>
                <c:pt idx="3">
                  <c:v>Q4 2021</c:v>
                </c:pt>
                <c:pt idx="4">
                  <c:v>Q1 2022</c:v>
                </c:pt>
                <c:pt idx="5">
                  <c:v>Q2 2022</c:v>
                </c:pt>
                <c:pt idx="6">
                  <c:v>Q3 2022</c:v>
                </c:pt>
                <c:pt idx="7">
                  <c:v>Q4 2022</c:v>
                </c:pt>
                <c:pt idx="8">
                  <c:v>Q1 2023</c:v>
                </c:pt>
                <c:pt idx="9">
                  <c:v>Q2 2023</c:v>
                </c:pt>
                <c:pt idx="10">
                  <c:v>Q3 2023</c:v>
                </c:pt>
                <c:pt idx="11">
                  <c:v>Q4 2023</c:v>
                </c:pt>
                <c:pt idx="12">
                  <c:v>Q1 2024</c:v>
                </c:pt>
                <c:pt idx="13">
                  <c:v>Q2 2024</c:v>
                </c:pt>
                <c:pt idx="14">
                  <c:v>Q3 2024</c:v>
                </c:pt>
                <c:pt idx="15">
                  <c:v>Q4 2024</c:v>
                </c:pt>
                <c:pt idx="16">
                  <c:v>Q1 2025</c:v>
                </c:pt>
                <c:pt idx="17">
                  <c:v>Q2 2025</c:v>
                </c:pt>
                <c:pt idx="18">
                  <c:v>Q3 2025</c:v>
                </c:pt>
                <c:pt idx="19">
                  <c:v>Q4 2025</c:v>
                </c:pt>
              </c:strCache>
            </c:strRef>
          </c:cat>
          <c:val>
            <c:numRef>
              <c:f>Tabelle1!$D$2:$D$21</c:f>
              <c:numCache>
                <c:formatCode>General</c:formatCode>
                <c:ptCount val="20"/>
                <c:pt idx="0">
                  <c:v>40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80</c:v>
                </c:pt>
                <c:pt idx="11">
                  <c:v>80</c:v>
                </c:pt>
                <c:pt idx="12">
                  <c:v>80</c:v>
                </c:pt>
                <c:pt idx="13">
                  <c:v>248</c:v>
                </c:pt>
                <c:pt idx="14">
                  <c:v>248</c:v>
                </c:pt>
                <c:pt idx="15">
                  <c:v>248</c:v>
                </c:pt>
                <c:pt idx="16">
                  <c:v>248</c:v>
                </c:pt>
                <c:pt idx="17">
                  <c:v>248</c:v>
                </c:pt>
                <c:pt idx="18">
                  <c:v>248</c:v>
                </c:pt>
                <c:pt idx="19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D1-4D3A-84AA-A35E0E3BA2E3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Montage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  <a:sp3d/>
          </c:spPr>
          <c:cat>
            <c:strRef>
              <c:f>Tabelle1!$A$2:$A$21</c:f>
              <c:strCache>
                <c:ptCount val="20"/>
                <c:pt idx="0">
                  <c:v>Q1 2021</c:v>
                </c:pt>
                <c:pt idx="1">
                  <c:v>Q2 2021</c:v>
                </c:pt>
                <c:pt idx="2">
                  <c:v>Q3 2021</c:v>
                </c:pt>
                <c:pt idx="3">
                  <c:v>Q4 2021</c:v>
                </c:pt>
                <c:pt idx="4">
                  <c:v>Q1 2022</c:v>
                </c:pt>
                <c:pt idx="5">
                  <c:v>Q2 2022</c:v>
                </c:pt>
                <c:pt idx="6">
                  <c:v>Q3 2022</c:v>
                </c:pt>
                <c:pt idx="7">
                  <c:v>Q4 2022</c:v>
                </c:pt>
                <c:pt idx="8">
                  <c:v>Q1 2023</c:v>
                </c:pt>
                <c:pt idx="9">
                  <c:v>Q2 2023</c:v>
                </c:pt>
                <c:pt idx="10">
                  <c:v>Q3 2023</c:v>
                </c:pt>
                <c:pt idx="11">
                  <c:v>Q4 2023</c:v>
                </c:pt>
                <c:pt idx="12">
                  <c:v>Q1 2024</c:v>
                </c:pt>
                <c:pt idx="13">
                  <c:v>Q2 2024</c:v>
                </c:pt>
                <c:pt idx="14">
                  <c:v>Q3 2024</c:v>
                </c:pt>
                <c:pt idx="15">
                  <c:v>Q4 2024</c:v>
                </c:pt>
                <c:pt idx="16">
                  <c:v>Q1 2025</c:v>
                </c:pt>
                <c:pt idx="17">
                  <c:v>Q2 2025</c:v>
                </c:pt>
                <c:pt idx="18">
                  <c:v>Q3 2025</c:v>
                </c:pt>
                <c:pt idx="19">
                  <c:v>Q4 2025</c:v>
                </c:pt>
              </c:strCache>
            </c:strRef>
          </c:cat>
          <c:val>
            <c:numRef>
              <c:f>Tabelle1!$E$2:$E$21</c:f>
              <c:numCache>
                <c:formatCode>General</c:formatCode>
                <c:ptCount val="20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120</c:v>
                </c:pt>
                <c:pt idx="7">
                  <c:v>120</c:v>
                </c:pt>
                <c:pt idx="8">
                  <c:v>120</c:v>
                </c:pt>
                <c:pt idx="9">
                  <c:v>120</c:v>
                </c:pt>
                <c:pt idx="10">
                  <c:v>120</c:v>
                </c:pt>
                <c:pt idx="11">
                  <c:v>120</c:v>
                </c:pt>
                <c:pt idx="12">
                  <c:v>120</c:v>
                </c:pt>
                <c:pt idx="13">
                  <c:v>160</c:v>
                </c:pt>
                <c:pt idx="14">
                  <c:v>160</c:v>
                </c:pt>
                <c:pt idx="15">
                  <c:v>160</c:v>
                </c:pt>
                <c:pt idx="16">
                  <c:v>200</c:v>
                </c:pt>
                <c:pt idx="17">
                  <c:v>600</c:v>
                </c:pt>
                <c:pt idx="18">
                  <c:v>700</c:v>
                </c:pt>
                <c:pt idx="19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D1-4D3A-84AA-A35E0E3BA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6944448"/>
        <c:axId val="496944928"/>
        <c:axId val="0"/>
      </c:area3DChart>
      <c:catAx>
        <c:axId val="49694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6944928"/>
        <c:crosses val="autoZero"/>
        <c:auto val="1"/>
        <c:lblAlgn val="ctr"/>
        <c:lblOffset val="100"/>
        <c:noMultiLvlLbl val="0"/>
      </c:catAx>
      <c:valAx>
        <c:axId val="49694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6944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54604-3070-4014-8AC8-F845C926D1FE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8CE8C-956E-44E8-89A7-E21CFAD745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83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725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831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267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650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14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50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976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484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006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925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19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243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282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953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10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129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648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63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46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3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977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47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24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CE8C-956E-44E8-89A7-E21CFAD7459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44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E8645-37B7-C2C3-5C7C-A66F2271D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DC4F37-BA2E-9997-54C6-9D3C21D78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63D76B-F6E0-3C4D-8B10-CE8F80E0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855358-3718-F7D0-EBA2-FED899D6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454AEF-51A1-C7AE-7E9A-BE52B301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35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BEDB1-538C-F426-B328-08CE3352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77C48C-7541-C382-E59A-C7F6F6347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85F5D6-9943-C306-460A-EDC1679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2985BC-6093-65E5-95FB-DA4F6B73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44989D-90EF-CC2F-9EFA-EAACCD6A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02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20F169F-1675-A05F-BDA9-9AFD4B2F4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AE6A894-8174-7284-6332-F9F23B27F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8C2EDA-57F3-6C65-8C7F-D1AAA9A0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D8E344-F37B-393C-2796-75167329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73A0E1-8408-3D45-B9B3-FBF25179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621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71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CA884-D4D1-7B21-5C2C-9D8484A4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384D2B-EF79-AA3E-4EC3-C5C009CEC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C0BCDB-012A-0AD7-F411-588F9FA2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4CD0A5-5A97-191C-C16A-99961250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9A17DC-AD13-CCF5-740B-852F2A17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43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565DC-90AD-0826-7EEB-B70C608F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9343D9-019D-DCBC-DA5B-4E5E5FF14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5AD9D7-318B-0732-4762-1DBFC2903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F82C0B-09C0-86AE-27F6-54101F19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46133D3-4B14-A9EB-05B5-9373805F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74249D-E3F9-B666-9955-C2F27B3D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31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9F731-F94E-AEBE-8E2D-3A337BCD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E1180C-1F02-A5D5-E2A6-346DE655B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B3D206-C8D4-A1A8-1F9F-A8536EB48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310400-DA5D-1BC6-DF3E-603D4795A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5225E55-A330-6A3E-0882-47F1B1B81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48A8F5-F0BE-80CD-A4B9-771E2699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D24DD0-6436-7F19-E62D-758316BA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15E13FC-D3FC-B0E6-103D-45041E61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59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9DB5B7-341E-0815-FD66-F4868EB6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5BF84E-B5C3-3C15-0AFD-5EEA296E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750CF-5082-E25D-4AF4-14AFD9943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7958E-ED47-543C-CA71-2B9934C5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1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3D9641-18AD-7E49-DD74-4D2FBC20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2B93AD-58EB-2F0B-7096-5B026C67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C1FEDD-6F8C-A397-F3EF-E59D7516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7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1BC6D-3D9D-D34B-2403-E66946CE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BE087E-71D5-49B9-FF56-5F154CB3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5398F5-26FC-38F5-0CBA-841DBDB02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7B5FAE-A307-81DD-B6ED-2BBA02D1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22E682-CAE3-30A6-3D57-6357789F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93F894-E88D-170B-ED85-D3E446A0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89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90F23-BCF1-34E4-CB26-15CBC5DD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1B428B6-5251-42D3-261E-44B76740C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A869EA-A373-7B30-1486-479D4BDEA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65D2B0-DE6E-5E3E-8D33-6E8B79EB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1F4FF2-7D96-EA5C-F95C-2A33C583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8DAB90-9679-B443-791C-EAE26D00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15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9B9E88A-F674-81B8-A7AB-3A5BDFA8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C5EBE6-199E-CAE8-3A44-B7309B21F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7259FC-06B5-F3DC-1DD0-0F1097A4A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73329-0D49-4702-8F1A-4247307F2550}" type="datetimeFigureOut">
              <a:rPr lang="de-DE" smtClean="0"/>
              <a:t>01.07.2024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4DFE3-086F-98DA-D4E9-4318DD60A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A4ED8-294E-6005-30A9-93344E8BB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DA6AE8-6956-4F5E-8D38-A60C8F2D3BC1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, Screenshot, Maschine, Im Haus enthält.&#10;&#10;Automatisch generierte Beschreibung">
            <a:extLst>
              <a:ext uri="{FF2B5EF4-FFF2-40B4-BE49-F238E27FC236}">
                <a16:creationId xmlns:a16="http://schemas.microsoft.com/office/drawing/2014/main" id="{00E5B7E1-8F13-C03B-66A3-B31B37B991AA}"/>
              </a:ext>
            </a:extLst>
          </p:cNvPr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"/>
            <a:ext cx="12192000" cy="68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2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7" Type="http://schemas.openxmlformats.org/officeDocument/2006/relationships/image" Target="../media/image31.png"/><Relationship Id="rId2" Type="http://schemas.microsoft.com/office/2007/relationships/media" Target="../media/media3.wm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7" Type="http://schemas.openxmlformats.org/officeDocument/2006/relationships/image" Target="../media/image33.png"/><Relationship Id="rId2" Type="http://schemas.microsoft.com/office/2007/relationships/media" Target="../media/media4.wmv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5.wmv"/><Relationship Id="rId7" Type="http://schemas.openxmlformats.org/officeDocument/2006/relationships/image" Target="../media/image39.png"/><Relationship Id="rId2" Type="http://schemas.microsoft.com/office/2007/relationships/media" Target="../media/media5.wmv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wmv"/><Relationship Id="rId2" Type="http://schemas.microsoft.com/office/2007/relationships/media" Target="../media/media6.wmv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video" Target="../media/media7.wmv"/><Relationship Id="rId7" Type="http://schemas.openxmlformats.org/officeDocument/2006/relationships/image" Target="../media/image45.png"/><Relationship Id="rId2" Type="http://schemas.microsoft.com/office/2007/relationships/media" Target="../media/media7.wmv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29.png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0C081CD-53DE-4DDE-CF91-52B3F8902F18}"/>
              </a:ext>
            </a:extLst>
          </p:cNvPr>
          <p:cNvSpPr txBox="1"/>
          <p:nvPr/>
        </p:nvSpPr>
        <p:spPr>
          <a:xfrm>
            <a:off x="591671" y="537882"/>
            <a:ext cx="4513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Planung und Ziele bis Ende 2025</a:t>
            </a:r>
          </a:p>
        </p:txBody>
      </p:sp>
    </p:spTree>
    <p:extLst>
      <p:ext uri="{BB962C8B-B14F-4D97-AF65-F5344CB8AC3E}">
        <p14:creationId xmlns:p14="http://schemas.microsoft.com/office/powerpoint/2010/main" val="121136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306846-B54D-B0B0-FB72-56BCCD65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Investition in Automatisierung anhand der </a:t>
            </a:r>
            <a:br>
              <a:rPr lang="de-DE" sz="3600" dirty="0"/>
            </a:br>
            <a:r>
              <a:rPr lang="de-DE" sz="3600" dirty="0"/>
              <a:t>Drehmaschine NLX2500 mit Load </a:t>
            </a:r>
            <a:r>
              <a:rPr lang="de-DE" sz="3600" dirty="0" err="1"/>
              <a:t>Assistant</a:t>
            </a:r>
            <a:endParaRPr lang="de-DE" sz="360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BA9A1A-AD63-302E-DD46-CAEE9C2937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600" dirty="0"/>
              <a:t>Video der Firma Restec GmbH  – seit 10/2023 im Einsatz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73322F3-7707-F8E0-0168-AD600D00AC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r>
              <a:rPr lang="de-DE" sz="2000" dirty="0"/>
              <a:t>6-Achs-Roboterarm</a:t>
            </a:r>
          </a:p>
          <a:p>
            <a:r>
              <a:rPr lang="de-DE" sz="2000" dirty="0"/>
              <a:t>Stapelsystem für Werkstücke verschiedener Geometrien</a:t>
            </a:r>
          </a:p>
          <a:p>
            <a:r>
              <a:rPr lang="de-DE" sz="2000" dirty="0"/>
              <a:t>Kein Produktionsverlust durch gleichzeitiges Bestücken mit Werkstoffen während der Fertigung</a:t>
            </a:r>
          </a:p>
        </p:txBody>
      </p:sp>
      <p:pic>
        <p:nvPicPr>
          <p:cNvPr id="11" name="Grafik 10" descr="Ein Bild, das Haushaltsgerät, Maschine, Im Haus, gelb enthält.&#10;&#10;Automatisch generierte Beschreibung">
            <a:extLst>
              <a:ext uri="{FF2B5EF4-FFF2-40B4-BE49-F238E27FC236}">
                <a16:creationId xmlns:a16="http://schemas.microsoft.com/office/drawing/2014/main" id="{3C9177B1-D75D-BFB8-E2F1-8553DD604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28" y="3868270"/>
            <a:ext cx="1915771" cy="2880000"/>
          </a:xfrm>
          <a:prstGeom prst="rect">
            <a:avLst/>
          </a:prstGeom>
        </p:spPr>
      </p:pic>
      <p:pic>
        <p:nvPicPr>
          <p:cNvPr id="8" name="nlx2500 cnc halter">
            <a:hlinkClick r:id="" action="ppaction://media"/>
            <a:extLst>
              <a:ext uri="{FF2B5EF4-FFF2-40B4-BE49-F238E27FC236}">
                <a16:creationId xmlns:a16="http://schemas.microsoft.com/office/drawing/2014/main" id="{15C722F5-396E-D794-1BF7-9ADDADFB44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568" y="1825625"/>
            <a:ext cx="5110863" cy="28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2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70" objId="8"/>
        <p14:stopEvt time="33408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E482CC3-D026-7371-0BB4-2A0DC852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Automatisierung und 24h-Betrieb dank </a:t>
            </a:r>
            <a:br>
              <a:rPr lang="de-DE" sz="3600" dirty="0"/>
            </a:br>
            <a:r>
              <a:rPr lang="de-DE" sz="3600" dirty="0"/>
              <a:t>MAM 72-35V sowie MAM 72-52V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0E472D-C6E4-777E-7BDC-6C1A1A4296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1400" dirty="0"/>
          </a:p>
          <a:p>
            <a:pPr marL="0" indent="0">
              <a:buNone/>
            </a:pPr>
            <a:r>
              <a:rPr lang="de-DE" sz="1600" dirty="0"/>
              <a:t>Dieses Video dient zu Demonstrationszwecken </a:t>
            </a:r>
          </a:p>
          <a:p>
            <a:pPr marL="0" indent="0">
              <a:buNone/>
            </a:pPr>
            <a:r>
              <a:rPr lang="de-DE" sz="1200" dirty="0"/>
              <a:t>-&gt; erste </a:t>
            </a:r>
            <a:r>
              <a:rPr lang="de-DE" sz="1200" dirty="0" err="1"/>
              <a:t>Matsuura</a:t>
            </a:r>
            <a:r>
              <a:rPr lang="de-DE" sz="1200" dirty="0"/>
              <a:t> 72-35V bei Restec GmbH im Betrieb seit 07/2021</a:t>
            </a:r>
          </a:p>
          <a:p>
            <a:pPr marL="0" indent="0">
              <a:buNone/>
            </a:pPr>
            <a:r>
              <a:rPr lang="de-DE" sz="1200" dirty="0"/>
              <a:t>-&gt; zweite </a:t>
            </a:r>
            <a:r>
              <a:rPr lang="de-DE" sz="1200" dirty="0" err="1"/>
              <a:t>Matsuura</a:t>
            </a:r>
            <a:r>
              <a:rPr lang="de-DE" sz="1200" dirty="0"/>
              <a:t> 72-35V bei Restec GmbH im Betrieb seit 11/2021</a:t>
            </a:r>
          </a:p>
          <a:p>
            <a:pPr marL="0" indent="0">
              <a:buNone/>
            </a:pPr>
            <a:r>
              <a:rPr lang="de-DE" sz="1200" dirty="0"/>
              <a:t>-&gt; dritte </a:t>
            </a:r>
            <a:r>
              <a:rPr lang="de-DE" sz="1200" dirty="0" err="1"/>
              <a:t>Matsuura</a:t>
            </a:r>
            <a:r>
              <a:rPr lang="de-DE" sz="1200" dirty="0"/>
              <a:t> 72-52V bei Restec GmbH im Betrieb seit 10/2022</a:t>
            </a:r>
            <a:endParaRPr lang="de-DE" sz="40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AE90DE6-EE8F-487C-6B68-E7C8A13E28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5-Achsen-Vertikal-Bearbeitungszentrum</a:t>
            </a:r>
          </a:p>
          <a:p>
            <a:r>
              <a:rPr lang="de-DE" sz="2000" dirty="0" err="1"/>
              <a:t>Palettenpool</a:t>
            </a:r>
            <a:r>
              <a:rPr lang="de-DE" sz="2000" dirty="0"/>
              <a:t> ermöglicht mannlose Fertigung von verschiedenen Bauteilen unterstützt durch große Werkzeugrevolver mit bis zu 530 Stück</a:t>
            </a:r>
          </a:p>
          <a:p>
            <a:r>
              <a:rPr lang="de-DE" sz="2000" dirty="0"/>
              <a:t>Kein Produktionsverlust durch die Trennung von Bearbeitungszentrum, fertigen Teilen und Rohteilen</a:t>
            </a:r>
          </a:p>
          <a:p>
            <a:endParaRPr lang="de-DE" sz="2000" dirty="0"/>
          </a:p>
        </p:txBody>
      </p:sp>
      <p:pic>
        <p:nvPicPr>
          <p:cNvPr id="9" name="Grafik 8" descr="Ein Bild, das Majorelle Blue, Blau enthält.&#10;&#10;Automatisch generierte Beschreibung">
            <a:extLst>
              <a:ext uri="{FF2B5EF4-FFF2-40B4-BE49-F238E27FC236}">
                <a16:creationId xmlns:a16="http://schemas.microsoft.com/office/drawing/2014/main" id="{665CC2C3-AE53-52B7-AF7E-D8E9CEACD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39" y="3972875"/>
            <a:ext cx="3147008" cy="2520000"/>
          </a:xfrm>
          <a:prstGeom prst="rect">
            <a:avLst/>
          </a:prstGeom>
        </p:spPr>
      </p:pic>
      <p:pic>
        <p:nvPicPr>
          <p:cNvPr id="8" name="Videoprojekt 2 matsuura 480p">
            <a:hlinkClick r:id="" action="ppaction://media"/>
            <a:extLst>
              <a:ext uri="{FF2B5EF4-FFF2-40B4-BE49-F238E27FC236}">
                <a16:creationId xmlns:a16="http://schemas.microsoft.com/office/drawing/2014/main" id="{72E6632B-B40C-1D90-E025-E7350933E7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1825625"/>
            <a:ext cx="5110863" cy="28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9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30" objId="8"/>
        <p14:stopEvt time="38564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dirty="0"/>
          </a:p>
          <a:p>
            <a:endParaRPr lang="de-DE" dirty="0"/>
          </a:p>
        </p:txBody>
      </p:sp>
      <p:pic>
        <p:nvPicPr>
          <p:cNvPr id="6" name="Grafik 5" descr="Ein Bild, das Computer, Im Haus, Anzeigegerät, Ausgabegerät enthält.&#10;&#10;Automatisch generierte Beschreibung">
            <a:extLst>
              <a:ext uri="{FF2B5EF4-FFF2-40B4-BE49-F238E27FC236}">
                <a16:creationId xmlns:a16="http://schemas.microsoft.com/office/drawing/2014/main" id="{4EF8FEDD-BCFA-F6B6-24E3-7D2FDAA9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98" y="4265882"/>
            <a:ext cx="4467781" cy="2340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F85C974-3BEA-E789-1B22-663BD5AA21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1400" dirty="0"/>
          </a:p>
          <a:p>
            <a:pPr marL="0" indent="0">
              <a:buNone/>
            </a:pPr>
            <a:r>
              <a:rPr lang="de-DE" sz="1600" dirty="0"/>
              <a:t>Dieses Video dient zu Demonstrationszwecken 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200" dirty="0"/>
              <a:t>Im Einsatz bei Restec GmbH seit 05/2024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BD7B14-FC95-42B7-C5BB-12E39D39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600" dirty="0"/>
              <a:t>Neuer Zugang: Kellenberger 1000 mit Portal-Lader </a:t>
            </a:r>
            <a:br>
              <a:rPr lang="de-DE" sz="3600" dirty="0"/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(CNC gesteuerte Universal Rundschleifmaschine)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4534D05-FDAC-A2E9-DEE4-BC95FAA60D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Automation Flex : Paletten-Automatisierungssystem</a:t>
            </a:r>
          </a:p>
          <a:p>
            <a:r>
              <a:rPr lang="de-DE" sz="2000" dirty="0"/>
              <a:t>Beladung der Maschine durch Teleskop-Linienportal von der Palette</a:t>
            </a:r>
          </a:p>
          <a:p>
            <a:r>
              <a:rPr lang="de-DE" sz="2000" dirty="0"/>
              <a:t>Unterbrechungsfreie Bearbeitung der Bauteile</a:t>
            </a:r>
          </a:p>
        </p:txBody>
      </p:sp>
      <p:pic>
        <p:nvPicPr>
          <p:cNvPr id="9" name="Videoprojekt 480p final full">
            <a:hlinkClick r:id="" action="ppaction://media"/>
            <a:extLst>
              <a:ext uri="{FF2B5EF4-FFF2-40B4-BE49-F238E27FC236}">
                <a16:creationId xmlns:a16="http://schemas.microsoft.com/office/drawing/2014/main" id="{AE1698E0-10EF-FE1E-7D2D-71AF849C39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936" y="1765955"/>
            <a:ext cx="5110864" cy="28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0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5" objId="9"/>
        <p14:stopEvt time="20082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AEDCE4-3A57-BFFD-2E50-FE2F5E35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14" y="1690688"/>
            <a:ext cx="6251198" cy="3832867"/>
          </a:xfrm>
          <a:prstGeom prst="rect">
            <a:avLst/>
          </a:prstGeom>
        </p:spPr>
      </p:pic>
      <p:pic>
        <p:nvPicPr>
          <p:cNvPr id="5" name="Grafik 4" descr="Ein Bild, das Grafiken, Design, Kreativitä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9B1C0C50-9659-A3C8-371A-B4397D5C2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361">
            <a:off x="7761302" y="2025778"/>
            <a:ext cx="2139426" cy="2730862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C6CCA02-872C-74E7-B666-3B90B6EF74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zweiter Standort</a:t>
            </a:r>
          </a:p>
          <a:p>
            <a:r>
              <a:rPr lang="de-DE" sz="2000" dirty="0"/>
              <a:t>Gewerbegebiet </a:t>
            </a:r>
            <a:r>
              <a:rPr lang="de-DE" sz="2000" dirty="0" err="1"/>
              <a:t>Brucklach</a:t>
            </a:r>
            <a:endParaRPr lang="de-DE" sz="2000" dirty="0"/>
          </a:p>
          <a:p>
            <a:r>
              <a:rPr lang="de-DE" sz="2000" dirty="0"/>
              <a:t>grün = 6700m²</a:t>
            </a:r>
          </a:p>
          <a:p>
            <a:r>
              <a:rPr lang="de-DE" sz="2000" dirty="0"/>
              <a:t>nur 2km entfernt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3CE5F2CE-D0AA-8193-B460-D3BAF6D5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Restec GmbH baut neue </a:t>
            </a:r>
            <a:r>
              <a:rPr lang="de-DE" sz="3600" u="sng" dirty="0"/>
              <a:t>zusätzliche</a:t>
            </a:r>
            <a:r>
              <a:rPr lang="de-DE" sz="3600" dirty="0"/>
              <a:t> Halle!</a:t>
            </a:r>
          </a:p>
        </p:txBody>
      </p:sp>
    </p:spTree>
    <p:extLst>
      <p:ext uri="{BB962C8B-B14F-4D97-AF65-F5344CB8AC3E}">
        <p14:creationId xmlns:p14="http://schemas.microsoft.com/office/powerpoint/2010/main" val="402755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9B865A-F36C-611A-A138-EF60AC56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34" y="2022850"/>
            <a:ext cx="7004269" cy="334635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1C4BB77-EBEB-80DA-3E0C-37317DC5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Restec GmbH baut neue Halle!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75DC8FE-4299-9F40-FCFB-73865EE44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3316941" cy="4351338"/>
          </a:xfrm>
        </p:spPr>
        <p:txBody>
          <a:bodyPr>
            <a:normAutofit/>
          </a:bodyPr>
          <a:lstStyle/>
          <a:p>
            <a:r>
              <a:rPr lang="de-DE" sz="2000" dirty="0"/>
              <a:t>verbesserter Struktur</a:t>
            </a:r>
          </a:p>
          <a:p>
            <a:r>
              <a:rPr lang="de-DE" sz="2000" dirty="0"/>
              <a:t>Maschinenplätze neu ausgelegt, um vorhandene Maschinen durch Roboter zu automatisieren</a:t>
            </a:r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2FE1EDB-86E4-A76B-AA6C-BDE907BAB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4317095"/>
            <a:ext cx="3413333" cy="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9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dirty="0"/>
          </a:p>
        </p:txBody>
      </p:sp>
      <p:pic>
        <p:nvPicPr>
          <p:cNvPr id="7" name="Grafik 6" descr="Ein Bild, das Ausstellung enthält.&#10;&#10;Automatisch generierte Beschreibung">
            <a:extLst>
              <a:ext uri="{FF2B5EF4-FFF2-40B4-BE49-F238E27FC236}">
                <a16:creationId xmlns:a16="http://schemas.microsoft.com/office/drawing/2014/main" id="{96A75057-C9DA-CFD2-A7AC-5873B5D56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388" y="3828875"/>
            <a:ext cx="3552000" cy="2664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FAB96E5-3E08-E451-BE9B-FA4F1722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Geplante Investition: INH 63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6C564F1-8AD8-F2E6-FC77-487B240DF4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5-Achsen-Horizontal-Fräszentrum</a:t>
            </a:r>
          </a:p>
          <a:p>
            <a:r>
              <a:rPr lang="de-DE" sz="2000" dirty="0"/>
              <a:t>Größte Werkstück- und Werkzeugmaße dieser Klasse bei geringer Stellfläche</a:t>
            </a:r>
          </a:p>
          <a:p>
            <a:r>
              <a:rPr lang="de-DE" sz="2000" dirty="0"/>
              <a:t>Unterbrechungsfreier Betrieb und Automatisierung ohne Probleme mit Kühlmitteln, Spänen oder Nebelbildung</a:t>
            </a:r>
          </a:p>
        </p:txBody>
      </p:sp>
      <p:pic>
        <p:nvPicPr>
          <p:cNvPr id="13" name="Grafik 12" descr="Ein Bild, das Autoteile, Rad, Bautechnik, Maschine enthält.&#10;&#10;Automatisch generierte Beschreibung">
            <a:extLst>
              <a:ext uri="{FF2B5EF4-FFF2-40B4-BE49-F238E27FC236}">
                <a16:creationId xmlns:a16="http://schemas.microsoft.com/office/drawing/2014/main" id="{14E55BD0-3217-FF88-C01C-AC9525A34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80" y="4092230"/>
            <a:ext cx="2586522" cy="2160000"/>
          </a:xfrm>
          <a:prstGeom prst="rect">
            <a:avLst/>
          </a:prstGeom>
        </p:spPr>
      </p:pic>
      <p:pic>
        <p:nvPicPr>
          <p:cNvPr id="8" name="Videoprojekt 5 INH63 inside">
            <a:hlinkClick r:id="" action="ppaction://media"/>
            <a:extLst>
              <a:ext uri="{FF2B5EF4-FFF2-40B4-BE49-F238E27FC236}">
                <a16:creationId xmlns:a16="http://schemas.microsoft.com/office/drawing/2014/main" id="{1A8D6CA5-CB1A-EEF9-C98C-9E133B6B2E0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8828" y="1335683"/>
            <a:ext cx="5430295" cy="30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86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09" objId="8"/>
        <p14:stopEvt time="39616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FAB96E5-3E08-E451-BE9B-FA4F1722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Geplante Investition: INH 63 für Q1 2025</a:t>
            </a:r>
            <a:br>
              <a:rPr lang="de-DE" sz="3600" dirty="0"/>
            </a:br>
            <a:r>
              <a:rPr lang="de-DE" sz="2000" dirty="0"/>
              <a:t>Besichtigung der Maschine bereits erfolgt in KW 14/2024 im Werk Japan</a:t>
            </a:r>
            <a:endParaRPr lang="de-DE" sz="3600" dirty="0"/>
          </a:p>
        </p:txBody>
      </p:sp>
      <p:pic>
        <p:nvPicPr>
          <p:cNvPr id="6" name="Grafik 5" descr="Ein Bild, das Autoteile, Maschine, Bautechnik, Motor enthält.&#10;&#10;Automatisch generierte Beschreibung">
            <a:extLst>
              <a:ext uri="{FF2B5EF4-FFF2-40B4-BE49-F238E27FC236}">
                <a16:creationId xmlns:a16="http://schemas.microsoft.com/office/drawing/2014/main" id="{F84BE0DC-4FE5-E0C1-DB1C-BAA55F503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5" y="1629000"/>
            <a:ext cx="4800000" cy="3600000"/>
          </a:xfrm>
          <a:prstGeom prst="rect">
            <a:avLst/>
          </a:prstGeom>
        </p:spPr>
      </p:pic>
      <p:pic>
        <p:nvPicPr>
          <p:cNvPr id="10" name="Grafik 9" descr="Ein Bild, das Im Haus, Boden, Bürogebäude, Wand enthält.&#10;&#10;Automatisch generierte Beschreibung">
            <a:extLst>
              <a:ext uri="{FF2B5EF4-FFF2-40B4-BE49-F238E27FC236}">
                <a16:creationId xmlns:a16="http://schemas.microsoft.com/office/drawing/2014/main" id="{F75605B9-DB09-F7B2-11DF-7A2EA71DF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75" y="1629000"/>
            <a:ext cx="4800000" cy="3600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F578569-DB93-FA4E-EDDE-172D808CB9B9}"/>
              </a:ext>
            </a:extLst>
          </p:cNvPr>
          <p:cNvSpPr txBox="1"/>
          <p:nvPr/>
        </p:nvSpPr>
        <p:spPr>
          <a:xfrm>
            <a:off x="995295" y="5229000"/>
            <a:ext cx="48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Gear Housing – Aluminium</a:t>
            </a:r>
          </a:p>
          <a:p>
            <a:r>
              <a:rPr lang="de-DE" sz="1400" dirty="0"/>
              <a:t>500x400x300mm</a:t>
            </a:r>
          </a:p>
          <a:p>
            <a:r>
              <a:rPr lang="de-DE" sz="1400" dirty="0"/>
              <a:t>Cycle time: 12 min 54 s</a:t>
            </a:r>
          </a:p>
        </p:txBody>
      </p:sp>
    </p:spTree>
    <p:extLst>
      <p:ext uri="{BB962C8B-B14F-4D97-AF65-F5344CB8AC3E}">
        <p14:creationId xmlns:p14="http://schemas.microsoft.com/office/powerpoint/2010/main" val="169420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FAB96E5-3E08-E451-BE9B-FA4F1722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Geplante Investition: INH 63 für Q1 2025</a:t>
            </a:r>
            <a:br>
              <a:rPr lang="de-DE" sz="3600" dirty="0"/>
            </a:br>
            <a:r>
              <a:rPr lang="de-DE" sz="2000" dirty="0"/>
              <a:t>Besichtigung der Maschine bereits erfolgt in KW 14/2024 im Werk Japan</a:t>
            </a:r>
            <a:endParaRPr lang="de-DE" sz="3600" dirty="0"/>
          </a:p>
        </p:txBody>
      </p:sp>
      <p:pic>
        <p:nvPicPr>
          <p:cNvPr id="5" name="Videoprojekt 12">
            <a:hlinkClick r:id="" action="ppaction://media"/>
            <a:extLst>
              <a:ext uri="{FF2B5EF4-FFF2-40B4-BE49-F238E27FC236}">
                <a16:creationId xmlns:a16="http://schemas.microsoft.com/office/drawing/2014/main" id="{C9083B47-F475-2F82-C038-00BEA1EEA78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2281" y="1449000"/>
            <a:ext cx="7027437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6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01" objId="5"/>
        <p14:stopEvt time="47388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4A19DC-D3F4-951F-D0BF-33C364C6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INH63 in Kombination mit LPP (</a:t>
            </a:r>
            <a:r>
              <a:rPr lang="de-DE" sz="3600" dirty="0" err="1"/>
              <a:t>Palettenpoolsystem</a:t>
            </a:r>
            <a:r>
              <a:rPr lang="de-DE" sz="3600" dirty="0"/>
              <a:t>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8141F9D-ADF6-BC64-6987-BA0B28B44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008" y="1320777"/>
            <a:ext cx="5450541" cy="4351338"/>
          </a:xfrm>
        </p:spPr>
        <p:txBody>
          <a:bodyPr/>
          <a:lstStyle/>
          <a:p>
            <a:r>
              <a:rPr lang="de-DE" sz="2000" dirty="0"/>
              <a:t>für bis zu 8 Bearbeitungszentren, 99 Paletten und 5 Rüstplätze</a:t>
            </a:r>
          </a:p>
          <a:p>
            <a:r>
              <a:rPr lang="de-DE" sz="2000" dirty="0"/>
              <a:t>Handhabung von Werkstücken bis ø 3.400 x 2.000mm, 10.000kg</a:t>
            </a:r>
          </a:p>
          <a:p>
            <a:r>
              <a:rPr lang="de-DE" sz="2000" dirty="0"/>
              <a:t>Roboter (FANUC) für die Bestückung der Paletten</a:t>
            </a:r>
          </a:p>
          <a:p>
            <a:r>
              <a:rPr lang="de-DE" sz="2000" dirty="0"/>
              <a:t>modular erweiterbar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 descr="Ein Bild, das Im Haus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89FF876-D1BB-F389-5882-666B4FDA9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67" y="3969000"/>
            <a:ext cx="5866082" cy="2340000"/>
          </a:xfrm>
          <a:prstGeom prst="rect">
            <a:avLst/>
          </a:prstGeom>
        </p:spPr>
      </p:pic>
      <p:pic>
        <p:nvPicPr>
          <p:cNvPr id="9" name="Grafik 8" descr="Ein Bild, das Schaltung enthält.&#10;&#10;Automatisch generierte Beschreibung">
            <a:extLst>
              <a:ext uri="{FF2B5EF4-FFF2-40B4-BE49-F238E27FC236}">
                <a16:creationId xmlns:a16="http://schemas.microsoft.com/office/drawing/2014/main" id="{2AA13834-FBCF-B532-2934-ACDB39884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19" y="3813350"/>
            <a:ext cx="4546343" cy="2520000"/>
          </a:xfrm>
          <a:prstGeom prst="rect">
            <a:avLst/>
          </a:prstGeom>
        </p:spPr>
      </p:pic>
      <p:pic>
        <p:nvPicPr>
          <p:cNvPr id="10" name="Videoprojekt 8 LPP">
            <a:hlinkClick r:id="" action="ppaction://media"/>
            <a:extLst>
              <a:ext uri="{FF2B5EF4-FFF2-40B4-BE49-F238E27FC236}">
                <a16:creationId xmlns:a16="http://schemas.microsoft.com/office/drawing/2014/main" id="{85F4F8B4-3983-E1C3-4C13-6BCC54106E7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088" y="1255717"/>
            <a:ext cx="4472004" cy="25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3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20" objId="10"/>
        <p14:stopEvt time="20109" objId="1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3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AB0EA8-7004-736D-9F8A-9BC985BCD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49" y="2160000"/>
            <a:ext cx="4360301" cy="27939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03F9FD3-26AB-3979-04C3-128926CA6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67" y="2160000"/>
            <a:ext cx="4385350" cy="32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1971A1-FFA3-24A7-169E-F17A1F7A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600" dirty="0"/>
              <a:t>Dem Kundenwunsch entsprechende </a:t>
            </a:r>
            <a:br>
              <a:rPr lang="de-DE" sz="3600" dirty="0"/>
            </a:br>
            <a:r>
              <a:rPr lang="de-DE" sz="3600" dirty="0"/>
              <a:t>Reinigungsanlage samt Reinraum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46D2700-F17B-27DE-57E2-6B961B0881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/>
              <a:t>Demo-Bilder vom Ansprechpartner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0755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1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5F1FFCC-E91B-37F8-5AF5-E5D490CD5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4933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de-DE" sz="4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Übersicht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64507E8-3700-9A21-779E-9841706F9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32965"/>
            <a:ext cx="9144000" cy="4249270"/>
          </a:xfrm>
        </p:spPr>
        <p:txBody>
          <a:bodyPr/>
          <a:lstStyle/>
          <a:p>
            <a:pPr algn="l"/>
            <a:r>
              <a:rPr lang="de-DE" u="sng" dirty="0"/>
              <a:t>1. Wer ist Restec GmbH</a:t>
            </a:r>
          </a:p>
          <a:p>
            <a:pPr algn="l"/>
            <a:r>
              <a:rPr lang="de-DE" u="sng" dirty="0"/>
              <a:t>2. Aktueller Maschinenpark der Restec GmbH</a:t>
            </a:r>
          </a:p>
          <a:p>
            <a:pPr algn="l"/>
            <a:r>
              <a:rPr lang="de-DE" dirty="0"/>
              <a:t>	- Fräserei</a:t>
            </a:r>
          </a:p>
          <a:p>
            <a:pPr algn="l"/>
            <a:r>
              <a:rPr lang="de-DE" dirty="0"/>
              <a:t>	- Dreherei</a:t>
            </a:r>
          </a:p>
          <a:p>
            <a:pPr algn="l"/>
            <a:r>
              <a:rPr lang="de-DE" dirty="0"/>
              <a:t>	- Schleiferei</a:t>
            </a:r>
          </a:p>
          <a:p>
            <a:pPr algn="l"/>
            <a:r>
              <a:rPr lang="de-DE" dirty="0"/>
              <a:t>	- </a:t>
            </a:r>
            <a:r>
              <a:rPr lang="de-DE" dirty="0" err="1"/>
              <a:t>Messraum</a:t>
            </a:r>
            <a:r>
              <a:rPr lang="de-DE" dirty="0"/>
              <a:t> / QS</a:t>
            </a:r>
          </a:p>
          <a:p>
            <a:pPr algn="l"/>
            <a:r>
              <a:rPr lang="de-DE" u="sng" dirty="0"/>
              <a:t>3. Investitionen der Restec GmbH in die Automatisierung</a:t>
            </a:r>
          </a:p>
          <a:p>
            <a:pPr algn="l"/>
            <a:r>
              <a:rPr lang="de-DE" u="sng" dirty="0"/>
              <a:t>4. Planung und Ziele der Restec GmbH bis Ende 2025</a:t>
            </a:r>
          </a:p>
          <a:p>
            <a:r>
              <a:rPr lang="de-DE" dirty="0"/>
              <a:t>Gebäude, Maschinen, Anlagen, Personal</a:t>
            </a:r>
          </a:p>
        </p:txBody>
      </p:sp>
    </p:spTree>
    <p:extLst>
      <p:ext uri="{BB962C8B-B14F-4D97-AF65-F5344CB8AC3E}">
        <p14:creationId xmlns:p14="http://schemas.microsoft.com/office/powerpoint/2010/main" val="246372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3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BCC1C4-6473-EF72-4BB4-3E6902B3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376" y="1694329"/>
            <a:ext cx="4639032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DFFB0B-BAF6-AAD4-93B8-4048D5E84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50" y="2160000"/>
            <a:ext cx="2599078" cy="32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A36A53-0882-AC24-4CB4-93C243E65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658" y="4083671"/>
            <a:ext cx="4668984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5D160F-2E85-1797-957B-1B50F3AB2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50" y="2160000"/>
            <a:ext cx="3012769" cy="32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1C296D-2316-D8AA-49BE-A6524FBD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600" dirty="0"/>
              <a:t>Eigene Eloxal-Anlage – für bessere Kontrolle über Oberflächenergebnisse und schnellere Abwicklung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4DB368-2443-89E9-EBF6-1628E071DF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/>
              <a:t>Demo-Bilder vom Ansprechpartner</a:t>
            </a:r>
          </a:p>
        </p:txBody>
      </p:sp>
    </p:spTree>
    <p:extLst>
      <p:ext uri="{BB962C8B-B14F-4D97-AF65-F5344CB8AC3E}">
        <p14:creationId xmlns:p14="http://schemas.microsoft.com/office/powerpoint/2010/main" val="1428579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238285" y="495131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3600" dirty="0"/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15BB239B-187B-538F-82D2-08D074592E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739E304-5A33-A64A-0B73-1580CD0B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Expansion der Baugruppen-Montage</a:t>
            </a:r>
            <a:br>
              <a:rPr lang="de-DE" sz="3600" dirty="0"/>
            </a:br>
            <a:r>
              <a:rPr lang="de-DE" sz="2000" dirty="0"/>
              <a:t>zusätzlich 500m² Fläche sowie exklusives Team aus 10-15 Fachkräften bis Ende 2025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6C8DA40-59A9-B25B-79FC-741DFF637E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mehr Fläche für die Montage von Baugruppen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mehrere simultane Montagen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auch größere Baugruppen</a:t>
            </a:r>
          </a:p>
          <a:p>
            <a:pPr>
              <a:buFont typeface="Wingdings" panose="05000000000000000000" pitchFamily="2" charset="2"/>
              <a:buChar char="è"/>
            </a:pPr>
            <a:endParaRPr lang="de-DE" sz="2000" dirty="0"/>
          </a:p>
          <a:p>
            <a:r>
              <a:rPr lang="de-DE" sz="2000" dirty="0"/>
              <a:t>Recruiting-Phase bereits 2024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Einarbeitung neuer Mitarbeiter an aktuellen bestehenden Aufträgen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Gliederung nach Endkunde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4C6F0E5-A0E0-2F08-05AF-64E0579B19C6}"/>
              </a:ext>
            </a:extLst>
          </p:cNvPr>
          <p:cNvSpPr/>
          <p:nvPr/>
        </p:nvSpPr>
        <p:spPr>
          <a:xfrm>
            <a:off x="8143875" y="3686631"/>
            <a:ext cx="955221" cy="95612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3666E3F-6B1D-6BB7-4031-B40F8FF6BD84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609114" y="3151414"/>
            <a:ext cx="674650" cy="675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F5C91F6-14C9-87A7-8556-F26BA8C3E762}"/>
              </a:ext>
            </a:extLst>
          </p:cNvPr>
          <p:cNvCxnSpPr>
            <a:stCxn id="11" idx="7"/>
          </p:cNvCxnSpPr>
          <p:nvPr/>
        </p:nvCxnSpPr>
        <p:spPr>
          <a:xfrm flipV="1">
            <a:off x="8959207" y="3145971"/>
            <a:ext cx="669207" cy="680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6E30067-2BC5-ED44-1BDC-296C651D0EE2}"/>
              </a:ext>
            </a:extLst>
          </p:cNvPr>
          <p:cNvCxnSpPr>
            <a:stCxn id="11" idx="4"/>
          </p:cNvCxnSpPr>
          <p:nvPr/>
        </p:nvCxnSpPr>
        <p:spPr>
          <a:xfrm flipH="1">
            <a:off x="8621485" y="4642757"/>
            <a:ext cx="1" cy="968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E610E7F1-9008-FBB4-6FFC-A45592591BBA}"/>
              </a:ext>
            </a:extLst>
          </p:cNvPr>
          <p:cNvSpPr txBox="1"/>
          <p:nvPr/>
        </p:nvSpPr>
        <p:spPr>
          <a:xfrm rot="2700000">
            <a:off x="7707508" y="3379105"/>
            <a:ext cx="955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Optik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358499C-8DC5-B4CE-22CA-2CFCE13335C3}"/>
              </a:ext>
            </a:extLst>
          </p:cNvPr>
          <p:cNvSpPr txBox="1"/>
          <p:nvPr/>
        </p:nvSpPr>
        <p:spPr>
          <a:xfrm rot="-2700000">
            <a:off x="8642277" y="3214976"/>
            <a:ext cx="1126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Medizin</a:t>
            </a:r>
            <a:endParaRPr lang="de-DE" sz="3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193D683-5BAC-A1CE-A0F2-78F9B0E73407}"/>
              </a:ext>
            </a:extLst>
          </p:cNvPr>
          <p:cNvSpPr txBox="1"/>
          <p:nvPr/>
        </p:nvSpPr>
        <p:spPr>
          <a:xfrm rot="5400000">
            <a:off x="8092247" y="5146768"/>
            <a:ext cx="126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Aerospace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D8D7968-17FB-0591-BD4C-A6C70DE55B4E}"/>
              </a:ext>
            </a:extLst>
          </p:cNvPr>
          <p:cNvSpPr/>
          <p:nvPr/>
        </p:nvSpPr>
        <p:spPr>
          <a:xfrm>
            <a:off x="8270956" y="5611586"/>
            <a:ext cx="720000" cy="1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Lead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118CBC5-6444-B6FF-9850-814E7AE15D8C}"/>
              </a:ext>
            </a:extLst>
          </p:cNvPr>
          <p:cNvSpPr/>
          <p:nvPr/>
        </p:nvSpPr>
        <p:spPr>
          <a:xfrm rot="2700000">
            <a:off x="9349973" y="2987160"/>
            <a:ext cx="720000" cy="1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Lead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194EFB6-962D-59FF-10FA-ECF442687ECC}"/>
              </a:ext>
            </a:extLst>
          </p:cNvPr>
          <p:cNvSpPr/>
          <p:nvPr/>
        </p:nvSpPr>
        <p:spPr>
          <a:xfrm rot="-2700000">
            <a:off x="7158943" y="2987161"/>
            <a:ext cx="720000" cy="1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Lead</a:t>
            </a:r>
          </a:p>
        </p:txBody>
      </p:sp>
      <p:pic>
        <p:nvPicPr>
          <p:cNvPr id="28" name="Grafik 27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89F949F7-E4C5-D8D4-8CD3-E36ADCE8A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700000">
            <a:off x="6910634" y="3028006"/>
            <a:ext cx="540000" cy="540000"/>
          </a:xfrm>
          <a:prstGeom prst="rect">
            <a:avLst/>
          </a:prstGeom>
        </p:spPr>
      </p:pic>
      <p:pic>
        <p:nvPicPr>
          <p:cNvPr id="29" name="Grafik 28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9D1B19BB-8CDE-A7A3-48A1-9D51EDFA3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02" y="2758006"/>
            <a:ext cx="540000" cy="540000"/>
          </a:xfrm>
          <a:prstGeom prst="rect">
            <a:avLst/>
          </a:prstGeom>
        </p:spPr>
      </p:pic>
      <p:pic>
        <p:nvPicPr>
          <p:cNvPr id="30" name="Grafik 29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ABA40E62-FAC1-A1B9-3FEB-B407069F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83" y="2392236"/>
            <a:ext cx="540000" cy="540000"/>
          </a:xfrm>
          <a:prstGeom prst="rect">
            <a:avLst/>
          </a:prstGeom>
        </p:spPr>
      </p:pic>
      <p:pic>
        <p:nvPicPr>
          <p:cNvPr id="31" name="Grafik 30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9FBDB088-4A2D-A58D-3997-D87E793BB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47" y="2138188"/>
            <a:ext cx="540000" cy="540000"/>
          </a:xfrm>
          <a:prstGeom prst="rect">
            <a:avLst/>
          </a:prstGeom>
        </p:spPr>
      </p:pic>
      <p:pic>
        <p:nvPicPr>
          <p:cNvPr id="32" name="Grafik 31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916CF6CA-CB8E-EED6-B753-0C4E539A4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13" y="1967585"/>
            <a:ext cx="540000" cy="540000"/>
          </a:xfrm>
          <a:prstGeom prst="rect">
            <a:avLst/>
          </a:prstGeom>
        </p:spPr>
      </p:pic>
      <p:pic>
        <p:nvPicPr>
          <p:cNvPr id="33" name="Grafik 32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2B60E047-0718-4679-D1BA-A3A4C8BF7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40" y="2182886"/>
            <a:ext cx="540000" cy="540000"/>
          </a:xfrm>
          <a:prstGeom prst="rect">
            <a:avLst/>
          </a:prstGeom>
        </p:spPr>
      </p:pic>
      <p:pic>
        <p:nvPicPr>
          <p:cNvPr id="34" name="Grafik 33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7C5EE8C2-D195-15A7-9F91-DD5515B92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769" y="2585468"/>
            <a:ext cx="540000" cy="540000"/>
          </a:xfrm>
          <a:prstGeom prst="rect">
            <a:avLst/>
          </a:prstGeom>
        </p:spPr>
      </p:pic>
      <p:pic>
        <p:nvPicPr>
          <p:cNvPr id="35" name="Grafik 34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478BBFC9-4324-CBEE-6D85-121B79933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210934" y="2464779"/>
            <a:ext cx="540000" cy="540000"/>
          </a:xfrm>
          <a:prstGeom prst="rect">
            <a:avLst/>
          </a:prstGeom>
        </p:spPr>
      </p:pic>
      <p:pic>
        <p:nvPicPr>
          <p:cNvPr id="36" name="Grafik 35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630AABE3-6683-4E2E-1D1B-75CBC616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72" y="4976244"/>
            <a:ext cx="540000" cy="540000"/>
          </a:xfrm>
          <a:prstGeom prst="rect">
            <a:avLst/>
          </a:prstGeom>
        </p:spPr>
      </p:pic>
      <p:pic>
        <p:nvPicPr>
          <p:cNvPr id="37" name="Grafik 36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53B8FF6E-4E3A-7BB6-7B5F-C8848E8ED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82" y="5637145"/>
            <a:ext cx="540000" cy="540000"/>
          </a:xfrm>
          <a:prstGeom prst="rect">
            <a:avLst/>
          </a:prstGeom>
        </p:spPr>
      </p:pic>
      <p:pic>
        <p:nvPicPr>
          <p:cNvPr id="38" name="Grafik 37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7398EDFC-CADA-D74D-5597-CEC6D56F7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9" y="5353029"/>
            <a:ext cx="540000" cy="540000"/>
          </a:xfrm>
          <a:prstGeom prst="rect">
            <a:avLst/>
          </a:prstGeom>
        </p:spPr>
      </p:pic>
      <p:pic>
        <p:nvPicPr>
          <p:cNvPr id="39" name="Grafik 38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54A2D8A2-A0C3-5F93-31D0-69AA3B92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26" y="3849414"/>
            <a:ext cx="540000" cy="540000"/>
          </a:xfrm>
          <a:prstGeom prst="rect">
            <a:avLst/>
          </a:prstGeom>
        </p:spPr>
      </p:pic>
      <p:pic>
        <p:nvPicPr>
          <p:cNvPr id="40" name="Grafik 39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19C7524A-AFBB-4E52-78D2-951E66BEC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16" y="5677025"/>
            <a:ext cx="540000" cy="540000"/>
          </a:xfrm>
          <a:prstGeom prst="rect">
            <a:avLst/>
          </a:prstGeom>
        </p:spPr>
      </p:pic>
      <p:pic>
        <p:nvPicPr>
          <p:cNvPr id="41" name="Grafik 40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A5714D45-FFE3-4F02-B20D-A911A28B2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64" y="5872167"/>
            <a:ext cx="540000" cy="540000"/>
          </a:xfrm>
          <a:prstGeom prst="rect">
            <a:avLst/>
          </a:prstGeom>
        </p:spPr>
      </p:pic>
      <p:pic>
        <p:nvPicPr>
          <p:cNvPr id="42" name="Grafik 41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A789B078-015F-A18D-5D91-29DDF87F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6" y="5872167"/>
            <a:ext cx="540000" cy="540000"/>
          </a:xfrm>
          <a:prstGeom prst="rect">
            <a:avLst/>
          </a:prstGeom>
        </p:spPr>
      </p:pic>
      <p:pic>
        <p:nvPicPr>
          <p:cNvPr id="43" name="Grafik 42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E5E4C10B-87EE-DE5D-BE71-6EE3CCC77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40" y="4417230"/>
            <a:ext cx="540000" cy="540000"/>
          </a:xfrm>
          <a:prstGeom prst="rect">
            <a:avLst/>
          </a:prstGeom>
        </p:spPr>
      </p:pic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225CB2C6-826B-99BC-E0B5-92E628A22DC1}"/>
              </a:ext>
            </a:extLst>
          </p:cNvPr>
          <p:cNvCxnSpPr>
            <a:cxnSpLocks/>
          </p:cNvCxnSpPr>
          <p:nvPr/>
        </p:nvCxnSpPr>
        <p:spPr>
          <a:xfrm>
            <a:off x="9063770" y="4319136"/>
            <a:ext cx="964402" cy="140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647C6829-7FB6-D733-D6F0-FBEA2B8800DB}"/>
              </a:ext>
            </a:extLst>
          </p:cNvPr>
          <p:cNvSpPr txBox="1"/>
          <p:nvPr/>
        </p:nvSpPr>
        <p:spPr>
          <a:xfrm rot="480000">
            <a:off x="9115029" y="4133750"/>
            <a:ext cx="1126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Militär</a:t>
            </a:r>
            <a:endParaRPr lang="de-DE" sz="32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38D706A-E581-6171-CEEB-9388742241C3}"/>
              </a:ext>
            </a:extLst>
          </p:cNvPr>
          <p:cNvSpPr/>
          <p:nvPr/>
        </p:nvSpPr>
        <p:spPr>
          <a:xfrm rot="-4020000">
            <a:off x="9766557" y="4417038"/>
            <a:ext cx="720000" cy="1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Lead</a:t>
            </a:r>
          </a:p>
        </p:txBody>
      </p:sp>
      <p:pic>
        <p:nvPicPr>
          <p:cNvPr id="10" name="Grafik 9" descr="Ein Bild, das Entwurf, Kreis, Schwarzweiß, Schwarz enthält.&#10;&#10;Automatisch generierte Beschreibung">
            <a:extLst>
              <a:ext uri="{FF2B5EF4-FFF2-40B4-BE49-F238E27FC236}">
                <a16:creationId xmlns:a16="http://schemas.microsoft.com/office/drawing/2014/main" id="{4C51E116-2DC0-59C6-ECBB-4D81FB90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020000">
            <a:off x="9612342" y="460931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32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buFontTx/>
              <a:buChar char="-"/>
            </a:pPr>
            <a:endParaRPr lang="de-DE" sz="800" dirty="0"/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15BB239B-187B-538F-82D2-08D074592E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36408A7-55AA-777E-DCD2-F1A0389F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Erweiterung des Lagers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EB01A9-B36B-3181-1AF0-B88C59927A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Material-Lager: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1800" dirty="0"/>
              <a:t>Höheren Bedarf an Material bei guten Konditionen decken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1800" dirty="0"/>
              <a:t>Vorteile bei Rahmenverträgen beim Rohmaterialkauf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EAFA6D-CBCA-504B-4BBB-2A238CDFEE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/>
              <a:t>Fertigteile-Lager:</a:t>
            </a:r>
            <a:endParaRPr lang="de-DE" dirty="0"/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Bauteile auf Abruf für den Kunden zur Verfügung (25% vom Rahmenvertrag)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Zugriff und Übersicht für den Kunden über den aktuellen Bestand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/>
              <a:t>Planung anstehender Auslieferungen und Vermeiden von Produktionsstopps</a:t>
            </a:r>
          </a:p>
        </p:txBody>
      </p:sp>
    </p:spTree>
    <p:extLst>
      <p:ext uri="{BB962C8B-B14F-4D97-AF65-F5344CB8AC3E}">
        <p14:creationId xmlns:p14="http://schemas.microsoft.com/office/powerpoint/2010/main" val="523682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buFontTx/>
              <a:buChar char="-"/>
            </a:pPr>
            <a:endParaRPr lang="de-DE" sz="800" dirty="0"/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15BB239B-187B-538F-82D2-08D074592E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36408A7-55AA-777E-DCD2-F1A0389F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Produktionskapazität durch Automatisierung</a:t>
            </a:r>
            <a:r>
              <a:rPr lang="de-DE" sz="1800" dirty="0"/>
              <a:t>[h/Woche]</a:t>
            </a:r>
            <a:endParaRPr lang="de-DE" sz="36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26B88E7-E4F0-ED7E-E9EB-D4A5EFE9C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09428" cy="4351338"/>
          </a:xfrm>
        </p:spPr>
        <p:txBody>
          <a:bodyPr>
            <a:normAutofit/>
          </a:bodyPr>
          <a:lstStyle/>
          <a:p>
            <a:r>
              <a:rPr lang="de-DE" sz="1600" dirty="0"/>
              <a:t>Anstieg in der Produktion durch den Einsatz von Automation</a:t>
            </a:r>
          </a:p>
          <a:p>
            <a:pPr marL="0" indent="0">
              <a:buNone/>
            </a:pPr>
            <a:r>
              <a:rPr lang="de-DE" sz="1600" dirty="0"/>
              <a:t>Fräserei:</a:t>
            </a:r>
          </a:p>
          <a:p>
            <a:pPr>
              <a:buFontTx/>
              <a:buChar char="-"/>
            </a:pPr>
            <a:r>
              <a:rPr lang="de-DE" sz="1600" dirty="0"/>
              <a:t>Q2 2021 MAM</a:t>
            </a:r>
          </a:p>
          <a:p>
            <a:pPr>
              <a:buFontTx/>
              <a:buChar char="-"/>
            </a:pPr>
            <a:r>
              <a:rPr lang="de-DE" sz="1600" dirty="0"/>
              <a:t>Q4 2021 MAM</a:t>
            </a:r>
          </a:p>
          <a:p>
            <a:pPr>
              <a:buFontTx/>
              <a:buChar char="-"/>
            </a:pPr>
            <a:r>
              <a:rPr lang="de-DE" sz="1600" dirty="0"/>
              <a:t>Q3 2022 MAM</a:t>
            </a:r>
          </a:p>
          <a:p>
            <a:pPr>
              <a:buFontTx/>
              <a:buChar char="-"/>
            </a:pPr>
            <a:r>
              <a:rPr lang="de-DE" sz="1600" dirty="0"/>
              <a:t>Q1 2025 INH 63</a:t>
            </a:r>
          </a:p>
          <a:p>
            <a:pPr marL="0" indent="0">
              <a:buNone/>
            </a:pPr>
            <a:r>
              <a:rPr lang="de-DE" sz="1600" dirty="0"/>
              <a:t>Dreherei:</a:t>
            </a:r>
          </a:p>
          <a:p>
            <a:pPr>
              <a:buFontTx/>
              <a:buChar char="-"/>
            </a:pPr>
            <a:r>
              <a:rPr lang="de-DE" sz="1600" dirty="0"/>
              <a:t>Q2 2021 NZX2000</a:t>
            </a:r>
          </a:p>
          <a:p>
            <a:pPr>
              <a:buFontTx/>
              <a:buChar char="-"/>
            </a:pPr>
            <a:r>
              <a:rPr lang="de-DE" sz="1600" dirty="0"/>
              <a:t>Q4 2023 NLX2500</a:t>
            </a:r>
          </a:p>
          <a:p>
            <a:pPr>
              <a:buFontTx/>
              <a:buChar char="-"/>
            </a:pPr>
            <a:r>
              <a:rPr lang="de-DE" sz="1600" dirty="0"/>
              <a:t>Q2 2025 CNC Roboter Halter</a:t>
            </a:r>
          </a:p>
          <a:p>
            <a:pPr marL="0" indent="0">
              <a:buNone/>
            </a:pPr>
            <a:r>
              <a:rPr lang="de-DE" sz="1600" dirty="0"/>
              <a:t>Schleiferei:</a:t>
            </a:r>
          </a:p>
          <a:p>
            <a:pPr marL="0" indent="0">
              <a:buNone/>
            </a:pPr>
            <a:r>
              <a:rPr lang="de-DE" sz="1600" dirty="0"/>
              <a:t>- Q2 2024 K1000 mit Automation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A548C14-2688-C242-019B-6270B96B9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555715"/>
              </p:ext>
            </p:extLst>
          </p:nvPr>
        </p:nvGraphicFramePr>
        <p:xfrm>
          <a:off x="3483768" y="1577787"/>
          <a:ext cx="8128000" cy="456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569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642CB2E-5E57-94AE-1282-24A5680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Vielen Dank für Ihre Aufmerksamkeit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8A64F4-DBAD-F561-E82B-20365A3B3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5200" y="4659832"/>
            <a:ext cx="5181600" cy="207032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Restec GmbH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- Maschinenbau &amp; Präzisionsarbeiten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Äußere Oberaustraße 22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83026 Rosenheim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Germany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Tel: +49 (0)8031 232 9 440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Fax: +49 (0)8031 232 9 442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E-Mail: info@restec-gmbh.de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/>
              <a:t>© </a:t>
            </a:r>
            <a:r>
              <a:rPr lang="de-DE" sz="1400" dirty="0" err="1"/>
              <a:t>copyright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RESTEC GmbH - all </a:t>
            </a:r>
            <a:r>
              <a:rPr lang="de-DE" sz="1400" dirty="0" err="1"/>
              <a:t>rights</a:t>
            </a:r>
            <a:r>
              <a:rPr lang="de-DE" sz="1400" dirty="0"/>
              <a:t> </a:t>
            </a:r>
            <a:r>
              <a:rPr lang="de-DE" sz="1400" dirty="0" err="1"/>
              <a:t>reserved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9119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1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5F1FFCC-E91B-37F8-5AF5-E5D490CD5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4933"/>
            <a:ext cx="9144000" cy="477837"/>
          </a:xfrm>
        </p:spPr>
        <p:txBody>
          <a:bodyPr>
            <a:noAutofit/>
          </a:bodyPr>
          <a:lstStyle/>
          <a:p>
            <a:r>
              <a:rPr lang="de-DE" sz="3600" dirty="0"/>
              <a:t>Who </a:t>
            </a:r>
            <a:r>
              <a:rPr lang="de-DE" sz="3600" dirty="0" err="1"/>
              <a:t>is</a:t>
            </a:r>
            <a:r>
              <a:rPr lang="de-DE" sz="3600" dirty="0"/>
              <a:t> Restec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64507E8-3700-9A21-779E-9841706F9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306" y="1519518"/>
            <a:ext cx="4491246" cy="4249270"/>
          </a:xfrm>
        </p:spPr>
        <p:txBody>
          <a:bodyPr>
            <a:normAutofit fontScale="92500"/>
          </a:bodyPr>
          <a:lstStyle/>
          <a:p>
            <a:pPr marL="342900" indent="-342900" algn="l">
              <a:buFontTx/>
              <a:buChar char="-"/>
            </a:pPr>
            <a:r>
              <a:rPr lang="de-DE" dirty="0"/>
              <a:t>2004 gegründet von Denis Ehrlich und Dimitri Kobzev</a:t>
            </a:r>
          </a:p>
          <a:p>
            <a:pPr marL="342900" indent="-342900" algn="l">
              <a:buFontTx/>
              <a:buChar char="-"/>
            </a:pPr>
            <a:r>
              <a:rPr lang="de-DE" dirty="0"/>
              <a:t>30 Mitarbeiter und steigend</a:t>
            </a:r>
          </a:p>
          <a:p>
            <a:pPr marL="342900" indent="-342900" algn="l">
              <a:buFontTx/>
              <a:buChar char="-"/>
            </a:pPr>
            <a:r>
              <a:rPr lang="de-DE" dirty="0"/>
              <a:t>Hoch-präzisionsteile : fräsen, drehen und schleifen </a:t>
            </a:r>
          </a:p>
          <a:p>
            <a:pPr marL="342900" indent="-342900" algn="l">
              <a:buFontTx/>
              <a:buChar char="-"/>
            </a:pPr>
            <a:r>
              <a:rPr lang="de-DE" dirty="0"/>
              <a:t>Baugruppenmontage, Drahterodieren, mechanisches Schleifen, Ultraschall reinigen und trocknen</a:t>
            </a:r>
          </a:p>
          <a:p>
            <a:pPr marL="342900" indent="-342900" algn="l">
              <a:buFontTx/>
              <a:buChar char="-"/>
            </a:pPr>
            <a:r>
              <a:rPr lang="de-DE" dirty="0"/>
              <a:t>Messen und protokollieren der hergestellten Bauteile sowie Baugruppen</a:t>
            </a:r>
          </a:p>
        </p:txBody>
      </p:sp>
      <p:pic>
        <p:nvPicPr>
          <p:cNvPr id="2" name="Grafik 1" descr="Ein Bild, das Luftbild, Gebäude, draußen, Luftfotografie enthält.">
            <a:extLst>
              <a:ext uri="{FF2B5EF4-FFF2-40B4-BE49-F238E27FC236}">
                <a16:creationId xmlns:a16="http://schemas.microsoft.com/office/drawing/2014/main" id="{396E7EB6-A04E-C4D5-DF13-21CC090F2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99" y="2024153"/>
            <a:ext cx="56652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5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6A50D0-8895-7D42-1B8C-34DEB030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3600" dirty="0"/>
              <a:t>Fräsen </a:t>
            </a:r>
            <a:r>
              <a:rPr lang="de-DE" sz="2200" dirty="0"/>
              <a:t>[12 Maschinen]</a:t>
            </a:r>
            <a:br>
              <a:rPr lang="de-DE" sz="2700" dirty="0"/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2x 3-Achsen-Fräsmaschine: 2x NV5000; 7x 5-Achsen-Fräs- und Drehbearbeitungszentrum: 3x NMV5000, 2x NMV3000, NT4300, DMF260-11; 3x 5-Achsen Vertikal Bearbeitungszentren: 2x MAM 72-35V, MAM 72-52V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FC975C8-6C2A-4B3D-C858-28B415C7D0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NV5000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NMV5000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NMV3000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61ED72-865B-8ACD-C42D-AA1F7C5237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NT4300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MAM72-35V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MAM72-52V</a:t>
            </a:r>
          </a:p>
          <a:p>
            <a:endParaRPr lang="de-DE" dirty="0"/>
          </a:p>
          <a:p>
            <a:r>
              <a:rPr lang="de-DE" dirty="0"/>
              <a:t>DMF 260-11</a:t>
            </a:r>
          </a:p>
        </p:txBody>
      </p:sp>
      <p:pic>
        <p:nvPicPr>
          <p:cNvPr id="8" name="Grafik 7" descr="Ein Bild, das Majorelle Blue, Blau enthält.&#10;&#10;Automatisch generierte Beschreibung">
            <a:extLst>
              <a:ext uri="{FF2B5EF4-FFF2-40B4-BE49-F238E27FC236}">
                <a16:creationId xmlns:a16="http://schemas.microsoft.com/office/drawing/2014/main" id="{6FE35164-F1EC-793C-8C6F-01C88060C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2" y="2356896"/>
            <a:ext cx="1573498" cy="1260000"/>
          </a:xfrm>
          <a:prstGeom prst="rect">
            <a:avLst/>
          </a:prstGeom>
        </p:spPr>
      </p:pic>
      <p:pic>
        <p:nvPicPr>
          <p:cNvPr id="10" name="Grafik 9" descr="Ein Bild, das Maschine, Messgerät enthält.&#10;&#10;Automatisch generierte Beschreibung">
            <a:extLst>
              <a:ext uri="{FF2B5EF4-FFF2-40B4-BE49-F238E27FC236}">
                <a16:creationId xmlns:a16="http://schemas.microsoft.com/office/drawing/2014/main" id="{E032B615-D18C-257C-CA8C-01AA8BCCC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90688"/>
            <a:ext cx="1438118" cy="1440000"/>
          </a:xfrm>
          <a:prstGeom prst="rect">
            <a:avLst/>
          </a:prstGeom>
        </p:spPr>
      </p:pic>
      <p:pic>
        <p:nvPicPr>
          <p:cNvPr id="12" name="Grafik 11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BFDBEA76-6EAF-7472-250B-B93F3B25C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89" y="3325470"/>
            <a:ext cx="1522529" cy="1440000"/>
          </a:xfrm>
          <a:prstGeom prst="rect">
            <a:avLst/>
          </a:prstGeom>
        </p:spPr>
      </p:pic>
      <p:pic>
        <p:nvPicPr>
          <p:cNvPr id="14" name="Grafik 13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97271420-5B74-47FA-5DC0-5D72ED804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77" y="4478787"/>
            <a:ext cx="2133604" cy="2133604"/>
          </a:xfrm>
          <a:prstGeom prst="rect">
            <a:avLst/>
          </a:prstGeom>
        </p:spPr>
      </p:pic>
      <p:pic>
        <p:nvPicPr>
          <p:cNvPr id="16" name="Grafik 15" descr="Ein Bild, das Maschine, Behälter, Box enthält.&#10;&#10;Automatisch generierte Beschreibung">
            <a:extLst>
              <a:ext uri="{FF2B5EF4-FFF2-40B4-BE49-F238E27FC236}">
                <a16:creationId xmlns:a16="http://schemas.microsoft.com/office/drawing/2014/main" id="{7D51F464-6A64-4A25-4169-503962687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30" y="1630843"/>
            <a:ext cx="1459425" cy="972000"/>
          </a:xfrm>
          <a:prstGeom prst="rect">
            <a:avLst/>
          </a:prstGeom>
        </p:spPr>
      </p:pic>
      <p:pic>
        <p:nvPicPr>
          <p:cNvPr id="9" name="Grafik 8" descr="Ein Bild, das Maschine, Ausstellung enthält.&#10;&#10;Automatisch generierte Beschreibung">
            <a:extLst>
              <a:ext uri="{FF2B5EF4-FFF2-40B4-BE49-F238E27FC236}">
                <a16:creationId xmlns:a16="http://schemas.microsoft.com/office/drawing/2014/main" id="{EC173D8A-43FB-F816-FF95-02A0D860BF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96" y="3371294"/>
            <a:ext cx="1572660" cy="1260000"/>
          </a:xfrm>
          <a:prstGeom prst="rect">
            <a:avLst/>
          </a:prstGeom>
        </p:spPr>
      </p:pic>
      <p:pic>
        <p:nvPicPr>
          <p:cNvPr id="13" name="Grafik 12" descr="Ein Bild, das Haushaltsgerät, Schwarzweiß, Mikrowelle, Gerät enthält.&#10;&#10;Automatisch generierte Beschreibung">
            <a:extLst>
              <a:ext uri="{FF2B5EF4-FFF2-40B4-BE49-F238E27FC236}">
                <a16:creationId xmlns:a16="http://schemas.microsoft.com/office/drawing/2014/main" id="{51B2BEA9-28E1-278C-E7C0-56F0B3C43A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654551"/>
            <a:ext cx="192203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8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D87EF7-BA5E-E1A1-32BA-539157B1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600" dirty="0"/>
              <a:t>Drehen </a:t>
            </a:r>
            <a:r>
              <a:rPr lang="de-DE" sz="2000" dirty="0"/>
              <a:t>[8 Maschinen]</a:t>
            </a:r>
            <a:br>
              <a:rPr lang="de-DE" sz="6600" dirty="0"/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8x 3-Achsen-Drehmaschine: 2x NL2000, NL2500, NLX2500/700, NZX2000, NLX2000, NLX2500SY, NLX2500/1250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40514A-52AD-639E-D8D1-DD95BE619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NL2000</a:t>
            </a:r>
          </a:p>
          <a:p>
            <a:endParaRPr lang="de-DE" dirty="0"/>
          </a:p>
          <a:p>
            <a:r>
              <a:rPr lang="de-DE" dirty="0"/>
              <a:t>NL2500</a:t>
            </a:r>
          </a:p>
          <a:p>
            <a:endParaRPr lang="de-DE" dirty="0"/>
          </a:p>
          <a:p>
            <a:r>
              <a:rPr lang="de-DE" dirty="0"/>
              <a:t>NLX2500/700</a:t>
            </a:r>
          </a:p>
          <a:p>
            <a:endParaRPr lang="de-DE" dirty="0"/>
          </a:p>
          <a:p>
            <a:r>
              <a:rPr lang="de-DE" dirty="0"/>
              <a:t>NZX2000 </a:t>
            </a:r>
            <a:r>
              <a:rPr lang="de-DE" sz="2000" dirty="0">
                <a:solidFill>
                  <a:srgbClr val="C00000"/>
                </a:solidFill>
              </a:rPr>
              <a:t>mit Automation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1731298-2229-A5B4-8B42-5724774A9B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NLX2000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C00000"/>
                </a:solidFill>
              </a:rPr>
              <a:t>mit Automation</a:t>
            </a:r>
            <a:endParaRPr lang="de-DE" dirty="0">
              <a:solidFill>
                <a:srgbClr val="C00000"/>
              </a:solidFill>
            </a:endParaRPr>
          </a:p>
          <a:p>
            <a:endParaRPr lang="de-DE" dirty="0"/>
          </a:p>
          <a:p>
            <a:r>
              <a:rPr lang="de-DE" dirty="0"/>
              <a:t>NLX2500SY</a:t>
            </a:r>
          </a:p>
          <a:p>
            <a:endParaRPr lang="de-DE" dirty="0"/>
          </a:p>
          <a:p>
            <a:r>
              <a:rPr lang="de-DE" dirty="0"/>
              <a:t>NLX2500/1250 </a:t>
            </a:r>
            <a:r>
              <a:rPr lang="de-DE" sz="2000" dirty="0">
                <a:solidFill>
                  <a:srgbClr val="C00000"/>
                </a:solidFill>
              </a:rPr>
              <a:t>mit Automation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9" name="Grafik 8" descr="Ein Bild, das Maschine, Elektronik, Elektronisches Gerät, weiß enthält.&#10;&#10;Automatisch generierte Beschreibung">
            <a:extLst>
              <a:ext uri="{FF2B5EF4-FFF2-40B4-BE49-F238E27FC236}">
                <a16:creationId xmlns:a16="http://schemas.microsoft.com/office/drawing/2014/main" id="{CC22BD97-019D-FB13-70B4-2D395C6A1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00" y="4753342"/>
            <a:ext cx="1920000" cy="1440000"/>
          </a:xfrm>
          <a:prstGeom prst="rect">
            <a:avLst/>
          </a:prstGeom>
        </p:spPr>
      </p:pic>
      <p:pic>
        <p:nvPicPr>
          <p:cNvPr id="15" name="Grafik 14" descr="Ein Bild, das Maschine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72A73848-3AE8-E942-43CE-2D6F8B67F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17" y="1439721"/>
            <a:ext cx="2520000" cy="1260000"/>
          </a:xfrm>
          <a:prstGeom prst="rect">
            <a:avLst/>
          </a:prstGeom>
        </p:spPr>
      </p:pic>
      <p:pic>
        <p:nvPicPr>
          <p:cNvPr id="17" name="Grafik 16" descr="Ein Bild, das Gerät, Maschine, Drehbank enthält.&#10;&#10;Automatisch generierte Beschreibung">
            <a:extLst>
              <a:ext uri="{FF2B5EF4-FFF2-40B4-BE49-F238E27FC236}">
                <a16:creationId xmlns:a16="http://schemas.microsoft.com/office/drawing/2014/main" id="{FC5EA388-988C-41D5-619C-782E11D7D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83" y="2476950"/>
            <a:ext cx="2351999" cy="1260000"/>
          </a:xfrm>
          <a:prstGeom prst="rect">
            <a:avLst/>
          </a:prstGeom>
        </p:spPr>
      </p:pic>
      <p:pic>
        <p:nvPicPr>
          <p:cNvPr id="19" name="Grafik 18" descr="Ein Bild, das Maschine, Elektronik, Projektor, Schwarzweiß enthält.&#10;&#10;Automatisch generierte Beschreibung">
            <a:extLst>
              <a:ext uri="{FF2B5EF4-FFF2-40B4-BE49-F238E27FC236}">
                <a16:creationId xmlns:a16="http://schemas.microsoft.com/office/drawing/2014/main" id="{0183CFDB-940A-48EB-FB7F-65A9E9792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656068"/>
            <a:ext cx="1712979" cy="1060706"/>
          </a:xfrm>
          <a:prstGeom prst="rect">
            <a:avLst/>
          </a:prstGeom>
        </p:spPr>
      </p:pic>
      <p:pic>
        <p:nvPicPr>
          <p:cNvPr id="21" name="Grafik 20" descr="Ein Bild, das Elektronik, Maschine, Elektronisches Gerät, Kamera enthält.&#10;&#10;Automatisch generierte Beschreibung">
            <a:extLst>
              <a:ext uri="{FF2B5EF4-FFF2-40B4-BE49-F238E27FC236}">
                <a16:creationId xmlns:a16="http://schemas.microsoft.com/office/drawing/2014/main" id="{5845F873-4106-6B73-6357-753B4CE3B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21" y="1375289"/>
            <a:ext cx="1712979" cy="1060706"/>
          </a:xfrm>
          <a:prstGeom prst="rect">
            <a:avLst/>
          </a:prstGeom>
        </p:spPr>
      </p:pic>
      <p:pic>
        <p:nvPicPr>
          <p:cNvPr id="23" name="Grafik 22" descr="Ein Bild, das Maschine, Kamera, Schwarzweiß enthält.&#10;&#10;Automatisch generierte Beschreibung">
            <a:extLst>
              <a:ext uri="{FF2B5EF4-FFF2-40B4-BE49-F238E27FC236}">
                <a16:creationId xmlns:a16="http://schemas.microsoft.com/office/drawing/2014/main" id="{D08004F2-58DD-559A-1AE1-59216D243A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05" y="4439493"/>
            <a:ext cx="2034828" cy="1260000"/>
          </a:xfrm>
          <a:prstGeom prst="rect">
            <a:avLst/>
          </a:prstGeom>
        </p:spPr>
      </p:pic>
      <p:pic>
        <p:nvPicPr>
          <p:cNvPr id="25" name="Grafik 24" descr="Ein Bild, das Gerät, Armaturenbrett, Elektronik, Messgerät enthält.&#10;&#10;Automatisch generierte Beschreibung">
            <a:extLst>
              <a:ext uri="{FF2B5EF4-FFF2-40B4-BE49-F238E27FC236}">
                <a16:creationId xmlns:a16="http://schemas.microsoft.com/office/drawing/2014/main" id="{8F3A344D-5567-0E45-1307-EC1C904DD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78" y="3493342"/>
            <a:ext cx="2122103" cy="1260000"/>
          </a:xfrm>
          <a:prstGeom prst="rect">
            <a:avLst/>
          </a:prstGeom>
        </p:spPr>
      </p:pic>
      <p:pic>
        <p:nvPicPr>
          <p:cNvPr id="8" name="Grafik 7" descr="Ein Bild, das Haushaltsgerät, Maschine, Im Haus, gelb enthält.&#10;&#10;Automatisch generierte Beschreibung">
            <a:extLst>
              <a:ext uri="{FF2B5EF4-FFF2-40B4-BE49-F238E27FC236}">
                <a16:creationId xmlns:a16="http://schemas.microsoft.com/office/drawing/2014/main" id="{734E343E-337E-4931-EA6F-EA2904D7D9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49" y="4753342"/>
            <a:ext cx="862096" cy="1296000"/>
          </a:xfrm>
          <a:prstGeom prst="rect">
            <a:avLst/>
          </a:prstGeom>
        </p:spPr>
      </p:pic>
      <p:pic>
        <p:nvPicPr>
          <p:cNvPr id="2" name="Grafik 1" descr="Ein Bild, das Haushaltsgerät, Maschine, Im Haus, gelb enthält.&#10;&#10;Automatisch generierte Beschreibung">
            <a:extLst>
              <a:ext uri="{FF2B5EF4-FFF2-40B4-BE49-F238E27FC236}">
                <a16:creationId xmlns:a16="http://schemas.microsoft.com/office/drawing/2014/main" id="{86563E03-9776-870E-F5B9-4F7692DC61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82" y="1600555"/>
            <a:ext cx="862096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1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2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  <a:p>
            <a:pPr algn="ctr"/>
            <a:endParaRPr lang="de-DE" sz="800" dirty="0"/>
          </a:p>
        </p:txBody>
      </p:sp>
      <p:pic>
        <p:nvPicPr>
          <p:cNvPr id="8" name="Grafik 7" descr="Ein Bild, das Text, Maschine, Ausstellung enthält.&#10;&#10;Automatisch generierte Beschreibung">
            <a:extLst>
              <a:ext uri="{FF2B5EF4-FFF2-40B4-BE49-F238E27FC236}">
                <a16:creationId xmlns:a16="http://schemas.microsoft.com/office/drawing/2014/main" id="{076898AF-815F-C39F-E440-CDE4CE378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46" y="2019021"/>
            <a:ext cx="3485178" cy="1800000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CA2CAAF-1C54-4DC8-883E-48E79C7FA3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Kel-Varia 175/100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Kel-Vera 250/750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7BE44ED-EE43-6CA7-D95A-F01C5A1E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Schleifen </a:t>
            </a:r>
            <a:r>
              <a:rPr lang="de-DE" sz="2000" dirty="0"/>
              <a:t>[3 Maschinen]</a:t>
            </a:r>
            <a:br>
              <a:rPr lang="de-DE" sz="3600" dirty="0"/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Kel-Varia 175/1000, Kel-Vera 250/750, Kellenberger K1000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2615423-F083-139A-C6F7-81CE5A582E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Kellenberger K1000 </a:t>
            </a:r>
            <a:r>
              <a:rPr lang="de-DE" sz="2000" dirty="0">
                <a:solidFill>
                  <a:srgbClr val="C00000"/>
                </a:solidFill>
              </a:rPr>
              <a:t>mit Automation </a:t>
            </a:r>
            <a:r>
              <a:rPr lang="de-DE" sz="2000" dirty="0" err="1">
                <a:solidFill>
                  <a:srgbClr val="C00000"/>
                </a:solidFill>
              </a:rPr>
              <a:t>WengerFlex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47BA911-A953-551D-E854-356E006AE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32" y="2490572"/>
            <a:ext cx="4059908" cy="1800000"/>
          </a:xfrm>
          <a:prstGeom prst="rect">
            <a:avLst/>
          </a:prstGeom>
        </p:spPr>
      </p:pic>
      <p:pic>
        <p:nvPicPr>
          <p:cNvPr id="5" name="Grafik 4" descr="Ein Bild, das Maschine, Haushaltsgerät, Ausstellung, Design enthält.&#10;&#10;Automatisch generierte Beschreibung">
            <a:extLst>
              <a:ext uri="{FF2B5EF4-FFF2-40B4-BE49-F238E27FC236}">
                <a16:creationId xmlns:a16="http://schemas.microsoft.com/office/drawing/2014/main" id="{35A246F8-2316-4401-38A9-18FDA98A4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71" y="4259412"/>
            <a:ext cx="327582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1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AAA6D06-9735-D251-D932-BE5DC13F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3600" dirty="0" err="1"/>
              <a:t>Messraum</a:t>
            </a:r>
            <a:r>
              <a:rPr lang="de-DE" sz="3600" dirty="0"/>
              <a:t> </a:t>
            </a:r>
            <a:r>
              <a:rPr lang="de-DE" sz="2200" dirty="0"/>
              <a:t>[5 Maschinen]</a:t>
            </a:r>
            <a:br>
              <a:rPr lang="de-DE" sz="2000" dirty="0"/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3-Achsen Koordinatenmessmaschine: Apex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Crysta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 574; 3x 5-Achsen Koordinatenmessmaschine: Apex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Crysta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 9168, Apex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Strato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574, Apex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Strato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7106; CNC-Bildbearbeitungsmessgerät: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MiSCAN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Apex 404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0CBA9FE-ED98-BA73-73E9-BA4AB4A091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Apex </a:t>
            </a:r>
            <a:r>
              <a:rPr lang="de-DE" dirty="0" err="1"/>
              <a:t>Crysta</a:t>
            </a:r>
            <a:r>
              <a:rPr lang="de-DE" dirty="0"/>
              <a:t> C 574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Apex </a:t>
            </a:r>
            <a:r>
              <a:rPr lang="de-DE" dirty="0" err="1"/>
              <a:t>Crysta</a:t>
            </a:r>
            <a:r>
              <a:rPr lang="de-DE" dirty="0"/>
              <a:t> S 9168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Apex </a:t>
            </a:r>
            <a:r>
              <a:rPr lang="de-DE" dirty="0" err="1"/>
              <a:t>Strato</a:t>
            </a:r>
            <a:r>
              <a:rPr lang="de-DE" dirty="0"/>
              <a:t> 574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6DF7681-4A61-14F2-7B27-6B3E5FF05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Apex </a:t>
            </a:r>
            <a:r>
              <a:rPr lang="de-DE" dirty="0" err="1"/>
              <a:t>Strato</a:t>
            </a:r>
            <a:r>
              <a:rPr lang="de-DE" dirty="0"/>
              <a:t> 7106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MiSCAN</a:t>
            </a:r>
            <a:r>
              <a:rPr lang="de-DE" dirty="0"/>
              <a:t> Apex 404</a:t>
            </a:r>
          </a:p>
        </p:txBody>
      </p:sp>
      <p:pic>
        <p:nvPicPr>
          <p:cNvPr id="12" name="Grafik 11" descr="Ein Bild, das Maschine, Drucker, Im Haus enthält.&#10;&#10;Automatisch generierte Beschreibung">
            <a:extLst>
              <a:ext uri="{FF2B5EF4-FFF2-40B4-BE49-F238E27FC236}">
                <a16:creationId xmlns:a16="http://schemas.microsoft.com/office/drawing/2014/main" id="{304FADE6-E1A6-9B40-D782-B290A0271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775" y="3428999"/>
            <a:ext cx="2700000" cy="1800000"/>
          </a:xfrm>
          <a:prstGeom prst="rect">
            <a:avLst/>
          </a:prstGeom>
        </p:spPr>
      </p:pic>
      <p:pic>
        <p:nvPicPr>
          <p:cNvPr id="16" name="Grafik 15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145A6B7B-B0D5-111F-DCC8-479222C39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27" y="1628999"/>
            <a:ext cx="1198669" cy="1800000"/>
          </a:xfrm>
          <a:prstGeom prst="rect">
            <a:avLst/>
          </a:prstGeom>
        </p:spPr>
      </p:pic>
      <p:pic>
        <p:nvPicPr>
          <p:cNvPr id="20" name="Grafik 19" descr="Ein Bild, das Maschine, Im Haus enthält.&#10;&#10;Automatisch generierte Beschreibung">
            <a:extLst>
              <a:ext uri="{FF2B5EF4-FFF2-40B4-BE49-F238E27FC236}">
                <a16:creationId xmlns:a16="http://schemas.microsoft.com/office/drawing/2014/main" id="{324D6A9B-C1B3-99FE-7755-1835674CA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07" y="3150598"/>
            <a:ext cx="1660113" cy="1800000"/>
          </a:xfrm>
          <a:prstGeom prst="rect">
            <a:avLst/>
          </a:prstGeom>
        </p:spPr>
      </p:pic>
      <p:pic>
        <p:nvPicPr>
          <p:cNvPr id="22" name="Grafik 21" descr="Ein Bild, das Maschine, Forschungsinstrument enthält.&#10;&#10;Automatisch generierte Beschreibung">
            <a:extLst>
              <a:ext uri="{FF2B5EF4-FFF2-40B4-BE49-F238E27FC236}">
                <a16:creationId xmlns:a16="http://schemas.microsoft.com/office/drawing/2014/main" id="{630138AF-03A9-0EDF-D6B3-2B1D2ADA9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5" y="4475571"/>
            <a:ext cx="1820122" cy="1800000"/>
          </a:xfrm>
          <a:prstGeom prst="rect">
            <a:avLst/>
          </a:prstGeom>
        </p:spPr>
      </p:pic>
      <p:pic>
        <p:nvPicPr>
          <p:cNvPr id="24" name="Grafik 23" descr="Ein Bild, das Maschine, Forschungsinstrument, Mikroskop, Im Haus enthält.&#10;&#10;Automatisch generierte Beschreibung">
            <a:extLst>
              <a:ext uri="{FF2B5EF4-FFF2-40B4-BE49-F238E27FC236}">
                <a16:creationId xmlns:a16="http://schemas.microsoft.com/office/drawing/2014/main" id="{9B8F20D7-BC42-AED0-67FF-0BD946E5A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94" y="1534148"/>
            <a:ext cx="169565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6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1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4BC1D38-EA4D-8465-384B-988D16B4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Sonstige Maschinen</a:t>
            </a:r>
            <a:br>
              <a:rPr lang="de-DE" dirty="0"/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Beschriftungslaser Trumpf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TruMark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Drahterodiersystem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MV2400R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14D5276-F951-AE39-F98C-D2D0822F7B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Trumpf </a:t>
            </a:r>
            <a:r>
              <a:rPr lang="de-DE" dirty="0" err="1"/>
              <a:t>TruMark</a:t>
            </a:r>
            <a:r>
              <a:rPr lang="de-DE" dirty="0"/>
              <a:t> Station 5000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B5B5A1-EFBE-01C0-C186-6D87B245BC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Mitsubishi MV2400R</a:t>
            </a:r>
          </a:p>
        </p:txBody>
      </p:sp>
      <p:pic>
        <p:nvPicPr>
          <p:cNvPr id="14" name="Grafik 13" descr="Ein Bild, das Maschine, Elektronik, Text, Drucker enthält.&#10;&#10;Automatisch generierte Beschreibung">
            <a:extLst>
              <a:ext uri="{FF2B5EF4-FFF2-40B4-BE49-F238E27FC236}">
                <a16:creationId xmlns:a16="http://schemas.microsoft.com/office/drawing/2014/main" id="{89FA818B-C08D-52F2-FE54-DC72049C1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19" y="2460807"/>
            <a:ext cx="2880000" cy="2880000"/>
          </a:xfrm>
          <a:prstGeom prst="rect">
            <a:avLst/>
          </a:prstGeom>
        </p:spPr>
      </p:pic>
      <p:pic>
        <p:nvPicPr>
          <p:cNvPr id="16" name="Grafik 15" descr="Ein Bild, das Maschine, Text, Drucker, Design enthält.&#10;&#10;Automatisch generierte Beschreibung">
            <a:extLst>
              <a:ext uri="{FF2B5EF4-FFF2-40B4-BE49-F238E27FC236}">
                <a16:creationId xmlns:a16="http://schemas.microsoft.com/office/drawing/2014/main" id="{7BCF9407-44C4-7DB3-2767-839A6A12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47" y="2658324"/>
            <a:ext cx="331430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1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96E65FA-66DC-778F-EE8F-40BE1C16F78E}"/>
              </a:ext>
            </a:extLst>
          </p:cNvPr>
          <p:cNvSpPr>
            <a:spLocks/>
          </p:cNvSpPr>
          <p:nvPr/>
        </p:nvSpPr>
        <p:spPr>
          <a:xfrm>
            <a:off x="367553" y="440391"/>
            <a:ext cx="11456894" cy="5977217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de-DE" sz="8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4BC1D38-EA4D-8465-384B-988D16B4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Erste Automatisierung durch NZX2000</a:t>
            </a:r>
          </a:p>
        </p:txBody>
      </p:sp>
      <p:pic>
        <p:nvPicPr>
          <p:cNvPr id="4" name="Videoprojekt 9 NZX">
            <a:hlinkClick r:id="" action="ppaction://media"/>
            <a:extLst>
              <a:ext uri="{FF2B5EF4-FFF2-40B4-BE49-F238E27FC236}">
                <a16:creationId xmlns:a16="http://schemas.microsoft.com/office/drawing/2014/main" id="{A25A0959-A245-981A-6E43-1170F9ED8244}"/>
              </a:ext>
            </a:extLst>
          </p:cNvPr>
          <p:cNvPicPr>
            <a:picLocks noGrp="1" noChangeAspect="1"/>
          </p:cNvPicPr>
          <p:nvPr>
            <p:ph sz="half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" y="1825625"/>
            <a:ext cx="5110163" cy="2879725"/>
          </a:xfrm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B5B5A1-EFBE-01C0-C186-6D87B245BC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2000" dirty="0"/>
              <a:t>bereits mit Portallader ausgestattet</a:t>
            </a:r>
          </a:p>
          <a:p>
            <a:pPr>
              <a:buFontTx/>
              <a:buChar char="-"/>
            </a:pPr>
            <a:r>
              <a:rPr lang="de-DE" sz="2000" dirty="0"/>
              <a:t>autonomes Einlegen und Auslegen</a:t>
            </a:r>
          </a:p>
          <a:p>
            <a:pPr>
              <a:buFontTx/>
              <a:buChar char="-"/>
            </a:pPr>
            <a:r>
              <a:rPr lang="de-DE" sz="2000" dirty="0"/>
              <a:t>24h Betrieb möglich</a:t>
            </a:r>
          </a:p>
          <a:p>
            <a:pPr>
              <a:buFontTx/>
              <a:buChar char="-"/>
            </a:pPr>
            <a:r>
              <a:rPr lang="de-DE" sz="2000" dirty="0"/>
              <a:t>massive Erhöhung der Fertigungskapazität</a:t>
            </a:r>
          </a:p>
        </p:txBody>
      </p:sp>
      <p:sp>
        <p:nvSpPr>
          <p:cNvPr id="5" name="Inhaltsplatzhalter 11">
            <a:extLst>
              <a:ext uri="{FF2B5EF4-FFF2-40B4-BE49-F238E27FC236}">
                <a16:creationId xmlns:a16="http://schemas.microsoft.com/office/drawing/2014/main" id="{860EBD33-B7CA-A617-4ACE-C360845F0E6A}"/>
              </a:ext>
            </a:extLst>
          </p:cNvPr>
          <p:cNvSpPr txBox="1">
            <a:spLocks/>
          </p:cNvSpPr>
          <p:nvPr/>
        </p:nvSpPr>
        <p:spPr>
          <a:xfrm>
            <a:off x="806824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600" dirty="0"/>
              <a:t>Demonstrations-Video des Portalladers in der NZX2000</a:t>
            </a:r>
          </a:p>
        </p:txBody>
      </p:sp>
      <p:pic>
        <p:nvPicPr>
          <p:cNvPr id="7" name="Grafik 6" descr="Ein Bild, das Elektronik, Maschine, Elektronisches Gerät, weiß enthält.&#10;&#10;Automatisch generierte Beschreibung">
            <a:extLst>
              <a:ext uri="{FF2B5EF4-FFF2-40B4-BE49-F238E27FC236}">
                <a16:creationId xmlns:a16="http://schemas.microsoft.com/office/drawing/2014/main" id="{9105AB2D-A019-0DE0-29C8-D1BE95C88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22" y="3372229"/>
            <a:ext cx="3844068" cy="28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2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34" objId="4"/>
        <p14:stopEvt time="25961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864</Words>
  <Application>Microsoft Office PowerPoint</Application>
  <PresentationFormat>Breitbild</PresentationFormat>
  <Paragraphs>251</Paragraphs>
  <Slides>24</Slides>
  <Notes>24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Wingdings</vt:lpstr>
      <vt:lpstr>Office</vt:lpstr>
      <vt:lpstr>PowerPoint-Präsentation</vt:lpstr>
      <vt:lpstr>Übersicht</vt:lpstr>
      <vt:lpstr>Who is Restec</vt:lpstr>
      <vt:lpstr>Fräsen [12 Maschinen] 2x 3-Achsen-Fräsmaschine: 2x NV5000; 7x 5-Achsen-Fräs- und Drehbearbeitungszentrum: 3x NMV5000, 2x NMV3000, NT4300, DMF260-11; 3x 5-Achsen Vertikal Bearbeitungszentren: 2x MAM 72-35V, MAM 72-52V</vt:lpstr>
      <vt:lpstr>Drehen [8 Maschinen] 8x 3-Achsen-Drehmaschine: 2x NL2000, NL2500, NLX2500/700, NZX2000, NLX2000, NLX2500SY, NLX2500/1250</vt:lpstr>
      <vt:lpstr>Schleifen [3 Maschinen] Kel-Varia 175/1000, Kel-Vera 250/750, Kellenberger K1000</vt:lpstr>
      <vt:lpstr>Messraum [5 Maschinen] 3-Achsen Koordinatenmessmaschine: Apex Crysta C 574; 3x 5-Achsen Koordinatenmessmaschine: Apex Crysta S 9168, Apex Strato 574, Apex Strato 7106; CNC-Bildbearbeitungsmessgerät: MiSCAN Apex 404</vt:lpstr>
      <vt:lpstr>Sonstige Maschinen Beschriftungslaser Trumpf TruMark - Drahterodiersystem MV2400R</vt:lpstr>
      <vt:lpstr>Erste Automatisierung durch NZX2000</vt:lpstr>
      <vt:lpstr>Investition in Automatisierung anhand der  Drehmaschine NLX2500 mit Load Assistant</vt:lpstr>
      <vt:lpstr>Automatisierung und 24h-Betrieb dank  MAM 72-35V sowie MAM 72-52V</vt:lpstr>
      <vt:lpstr>Neuer Zugang: Kellenberger 1000 mit Portal-Lader  (CNC gesteuerte Universal Rundschleifmaschine)</vt:lpstr>
      <vt:lpstr>Restec GmbH baut neue zusätzliche Halle!</vt:lpstr>
      <vt:lpstr>Restec GmbH baut neue Halle!</vt:lpstr>
      <vt:lpstr>Geplante Investition: INH 63</vt:lpstr>
      <vt:lpstr>Geplante Investition: INH 63 für Q1 2025 Besichtigung der Maschine bereits erfolgt in KW 14/2024 im Werk Japan</vt:lpstr>
      <vt:lpstr>Geplante Investition: INH 63 für Q1 2025 Besichtigung der Maschine bereits erfolgt in KW 14/2024 im Werk Japan</vt:lpstr>
      <vt:lpstr>INH63 in Kombination mit LPP (Palettenpoolsystem)</vt:lpstr>
      <vt:lpstr>Dem Kundenwunsch entsprechende  Reinigungsanlage samt Reinraum</vt:lpstr>
      <vt:lpstr>Eigene Eloxal-Anlage – für bessere Kontrolle über Oberflächenergebnisse und schnellere Abwicklung</vt:lpstr>
      <vt:lpstr>Expansion der Baugruppen-Montage zusätzlich 500m² Fläche sowie exklusives Team aus 10-15 Fachkräften bis Ende 2025</vt:lpstr>
      <vt:lpstr>Erweiterung des Lagers</vt:lpstr>
      <vt:lpstr>Produktionskapazität durch Automatisierung[h/Woche]</vt:lpstr>
      <vt:lpstr>Vielen Dank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Tek Fatih</dc:creator>
  <cp:lastModifiedBy>Tek Fatih</cp:lastModifiedBy>
  <cp:revision>52</cp:revision>
  <dcterms:created xsi:type="dcterms:W3CDTF">2024-04-26T12:19:54Z</dcterms:created>
  <dcterms:modified xsi:type="dcterms:W3CDTF">2024-07-01T08:20:35Z</dcterms:modified>
</cp:coreProperties>
</file>